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Lst>
  <p:notesMasterIdLst>
    <p:notesMasterId r:id="rId32"/>
  </p:notesMasterIdLst>
  <p:handoutMasterIdLst>
    <p:handoutMasterId r:id="rId33"/>
  </p:handoutMasterIdLst>
  <p:sldIdLst>
    <p:sldId id="328" r:id="rId5"/>
    <p:sldId id="266" r:id="rId6"/>
    <p:sldId id="327" r:id="rId7"/>
    <p:sldId id="324" r:id="rId8"/>
    <p:sldId id="325" r:id="rId9"/>
    <p:sldId id="285" r:id="rId10"/>
    <p:sldId id="288" r:id="rId11"/>
    <p:sldId id="287" r:id="rId12"/>
    <p:sldId id="280" r:id="rId13"/>
    <p:sldId id="310" r:id="rId14"/>
    <p:sldId id="271" r:id="rId15"/>
    <p:sldId id="290" r:id="rId16"/>
    <p:sldId id="313" r:id="rId17"/>
    <p:sldId id="314" r:id="rId18"/>
    <p:sldId id="315" r:id="rId19"/>
    <p:sldId id="319" r:id="rId20"/>
    <p:sldId id="317" r:id="rId21"/>
    <p:sldId id="316" r:id="rId22"/>
    <p:sldId id="318" r:id="rId23"/>
    <p:sldId id="320" r:id="rId24"/>
    <p:sldId id="321" r:id="rId25"/>
    <p:sldId id="322" r:id="rId26"/>
    <p:sldId id="333" r:id="rId27"/>
    <p:sldId id="330" r:id="rId28"/>
    <p:sldId id="329" r:id="rId29"/>
    <p:sldId id="331" r:id="rId30"/>
    <p:sldId id="332"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52"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52"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52"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52"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52" charset="0"/>
        <a:ea typeface="+mn-ea"/>
        <a:cs typeface="+mn-cs"/>
      </a:defRPr>
    </a:lvl5pPr>
    <a:lvl6pPr marL="2286000" algn="l" defTabSz="457200" rtl="0" eaLnBrk="1" latinLnBrk="0" hangingPunct="1">
      <a:defRPr sz="2400" kern="1200">
        <a:solidFill>
          <a:schemeClr val="tx1"/>
        </a:solidFill>
        <a:latin typeface="Arial" pitchFamily="-52" charset="0"/>
        <a:ea typeface="+mn-ea"/>
        <a:cs typeface="+mn-cs"/>
      </a:defRPr>
    </a:lvl6pPr>
    <a:lvl7pPr marL="2743200" algn="l" defTabSz="457200" rtl="0" eaLnBrk="1" latinLnBrk="0" hangingPunct="1">
      <a:defRPr sz="2400" kern="1200">
        <a:solidFill>
          <a:schemeClr val="tx1"/>
        </a:solidFill>
        <a:latin typeface="Arial" pitchFamily="-52" charset="0"/>
        <a:ea typeface="+mn-ea"/>
        <a:cs typeface="+mn-cs"/>
      </a:defRPr>
    </a:lvl7pPr>
    <a:lvl8pPr marL="3200400" algn="l" defTabSz="457200" rtl="0" eaLnBrk="1" latinLnBrk="0" hangingPunct="1">
      <a:defRPr sz="2400" kern="1200">
        <a:solidFill>
          <a:schemeClr val="tx1"/>
        </a:solidFill>
        <a:latin typeface="Arial" pitchFamily="-52" charset="0"/>
        <a:ea typeface="+mn-ea"/>
        <a:cs typeface="+mn-cs"/>
      </a:defRPr>
    </a:lvl8pPr>
    <a:lvl9pPr marL="3657600" algn="l" defTabSz="457200" rtl="0" eaLnBrk="1" latinLnBrk="0" hangingPunct="1">
      <a:defRPr sz="2400" kern="1200">
        <a:solidFill>
          <a:schemeClr val="tx1"/>
        </a:solidFill>
        <a:latin typeface="Arial" pitchFamily="-5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54"/>
    <a:srgbClr val="E1D5B0"/>
    <a:srgbClr val="F4C100"/>
    <a:srgbClr val="C67901"/>
    <a:srgbClr val="004E9E"/>
    <a:srgbClr val="C4C5A9"/>
    <a:srgbClr val="79889B"/>
    <a:srgbClr val="5B8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90929"/>
  </p:normalViewPr>
  <p:slideViewPr>
    <p:cSldViewPr>
      <p:cViewPr>
        <p:scale>
          <a:sx n="91" d="100"/>
          <a:sy n="91" d="100"/>
        </p:scale>
        <p:origin x="-12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0" d="100"/>
          <a:sy n="140" d="100"/>
        </p:scale>
        <p:origin x="-241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893056CB-BAF4-4490-9749-872F7AE2E51D}" type="datetimeFigureOut">
              <a:rPr lang="en-US"/>
              <a:pPr/>
              <a:t>6/17/2014</a:t>
            </a:fld>
            <a:endParaRPr lang="en-US" dirty="0"/>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CB59B40-6EAC-48F6-8DEF-C0DE33B2F0BE}" type="slidenum">
              <a:rPr lang="en-US"/>
              <a:pPr/>
              <a:t>‹#›</a:t>
            </a:fld>
            <a:endParaRPr lang="en-US" dirty="0"/>
          </a:p>
        </p:txBody>
      </p:sp>
    </p:spTree>
    <p:extLst>
      <p:ext uri="{BB962C8B-B14F-4D97-AF65-F5344CB8AC3E}">
        <p14:creationId xmlns:p14="http://schemas.microsoft.com/office/powerpoint/2010/main" val="336892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152645-F846-4076-BEDE-6E012B5BA158}" type="slidenum">
              <a:rPr lang="en-US"/>
              <a:pPr/>
              <a:t>‹#›</a:t>
            </a:fld>
            <a:endParaRPr lang="en-US" dirty="0"/>
          </a:p>
        </p:txBody>
      </p:sp>
    </p:spTree>
    <p:extLst>
      <p:ext uri="{BB962C8B-B14F-4D97-AF65-F5344CB8AC3E}">
        <p14:creationId xmlns:p14="http://schemas.microsoft.com/office/powerpoint/2010/main" val="2015250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52"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52" charset="0"/>
        <a:ea typeface="Geneva" pitchFamily="-52" charset="-128"/>
        <a:cs typeface="+mn-cs"/>
      </a:defRPr>
    </a:lvl2pPr>
    <a:lvl3pPr marL="914400" algn="l" rtl="0" eaLnBrk="0" fontAlgn="base" hangingPunct="0">
      <a:spcBef>
        <a:spcPct val="30000"/>
      </a:spcBef>
      <a:spcAft>
        <a:spcPct val="0"/>
      </a:spcAft>
      <a:defRPr sz="1200" kern="1200">
        <a:solidFill>
          <a:schemeClr val="tx1"/>
        </a:solidFill>
        <a:latin typeface="Arial" pitchFamily="-52" charset="0"/>
        <a:ea typeface="Geneva" pitchFamily="-52" charset="-128"/>
        <a:cs typeface="+mn-cs"/>
      </a:defRPr>
    </a:lvl3pPr>
    <a:lvl4pPr marL="1371600" algn="l" rtl="0" eaLnBrk="0" fontAlgn="base" hangingPunct="0">
      <a:spcBef>
        <a:spcPct val="30000"/>
      </a:spcBef>
      <a:spcAft>
        <a:spcPct val="0"/>
      </a:spcAft>
      <a:defRPr sz="1200" kern="1200">
        <a:solidFill>
          <a:schemeClr val="tx1"/>
        </a:solidFill>
        <a:latin typeface="Arial" pitchFamily="-52" charset="0"/>
        <a:ea typeface="Geneva" pitchFamily="-52" charset="-128"/>
        <a:cs typeface="+mn-cs"/>
      </a:defRPr>
    </a:lvl4pPr>
    <a:lvl5pPr marL="1828800" algn="l" rtl="0" eaLnBrk="0" fontAlgn="base" hangingPunct="0">
      <a:spcBef>
        <a:spcPct val="30000"/>
      </a:spcBef>
      <a:spcAft>
        <a:spcPct val="0"/>
      </a:spcAft>
      <a:defRPr sz="1200" kern="1200">
        <a:solidFill>
          <a:schemeClr val="tx1"/>
        </a:solidFill>
        <a:latin typeface="Arial" pitchFamily="-52" charset="0"/>
        <a:ea typeface="Geneva"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E777D9-08AE-4DCB-A4CF-F287364CA2E1}" type="slidenum">
              <a:rPr lang="en-US" altLang="en-US" sz="1200" smtClean="0">
                <a:solidFill>
                  <a:srgbClr val="000000"/>
                </a:solidFill>
              </a:rPr>
              <a:pPr/>
              <a:t>4</a:t>
            </a:fld>
            <a:endParaRPr lang="en-US" altLang="en-US" sz="120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6934147-183D-4D82-9C24-D4A3880C01B7}" type="slidenum">
              <a:rPr lang="en-US" altLang="en-US" sz="1200" smtClean="0"/>
              <a:pPr/>
              <a:t>5</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E7D2107C-7D56-4160-9F6F-5982BF0E0EA8}" type="slidenum">
              <a:rPr lang="en-US" smtClean="0"/>
              <a:pPr/>
              <a:t>12</a:t>
            </a:fld>
            <a:endParaRPr lang="en-US" dirty="0" smtClean="0"/>
          </a:p>
        </p:txBody>
      </p:sp>
      <p:sp>
        <p:nvSpPr>
          <p:cNvPr id="13315" name="Rectangle 2"/>
          <p:cNvSpPr>
            <a:spLocks noGrp="1" noRot="1" noChangeAspect="1" noChangeArrowheads="1" noTextEdit="1"/>
          </p:cNvSpPr>
          <p:nvPr>
            <p:ph type="sldImg"/>
          </p:nvPr>
        </p:nvSpPr>
        <p:spPr>
          <a:xfrm>
            <a:off x="1144588" y="684213"/>
            <a:ext cx="4572000" cy="3429000"/>
          </a:xfrm>
          <a:ln/>
        </p:spPr>
      </p:sp>
      <p:sp>
        <p:nvSpPr>
          <p:cNvPr id="13316" name="Rectangle 3"/>
          <p:cNvSpPr>
            <a:spLocks noGrp="1" noChangeArrowheads="1"/>
          </p:cNvSpPr>
          <p:nvPr>
            <p:ph type="body" idx="1"/>
          </p:nvPr>
        </p:nvSpPr>
        <p:spPr>
          <a:xfrm>
            <a:off x="684556" y="4343401"/>
            <a:ext cx="5488889" cy="4116366"/>
          </a:xfrm>
          <a:noFill/>
          <a:ln/>
        </p:spPr>
        <p:txBody>
          <a:bodyPr/>
          <a:lstStyle/>
          <a:p>
            <a:pPr defTabSz="866211" eaLnBrk="1" fontAlgn="auto" hangingPunct="1">
              <a:spcBef>
                <a:spcPts val="0"/>
              </a:spcBef>
              <a:spcAft>
                <a:spcPts val="0"/>
              </a:spcAft>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descr="cover_ppt01.jpg"/>
          <p:cNvPicPr>
            <a:picLocks noChangeAspect="1"/>
          </p:cNvPicPr>
          <p:nvPr userDrawn="1"/>
        </p:nvPicPr>
        <p:blipFill>
          <a:blip r:embed="rId2" cstate="screen"/>
          <a:srcRect/>
          <a:stretch>
            <a:fillRect/>
          </a:stretch>
        </p:blipFill>
        <p:spPr>
          <a:xfrm>
            <a:off x="1858" y="1858"/>
            <a:ext cx="9167834" cy="6856142"/>
          </a:xfrm>
          <a:prstGeom prst="rect">
            <a:avLst/>
          </a:prstGeom>
        </p:spPr>
      </p:pic>
      <p:sp>
        <p:nvSpPr>
          <p:cNvPr id="29700" name="Rectangle 4"/>
          <p:cNvSpPr>
            <a:spLocks noGrp="1" noChangeArrowheads="1"/>
          </p:cNvSpPr>
          <p:nvPr>
            <p:ph type="ctrTitle"/>
          </p:nvPr>
        </p:nvSpPr>
        <p:spPr>
          <a:xfrm>
            <a:off x="3175" y="3198813"/>
            <a:ext cx="9140825" cy="1143000"/>
          </a:xfrm>
          <a:effectLst>
            <a:outerShdw blurRad="38100" dist="38099" dir="2700000" algn="ctr" rotWithShape="0">
              <a:schemeClr val="tx1">
                <a:alpha val="75000"/>
              </a:schemeClr>
            </a:outerShdw>
          </a:effectLst>
        </p:spPr>
        <p:txBody>
          <a:bodyPr anchor="b"/>
          <a:lstStyle>
            <a:lvl1pPr algn="ctr">
              <a:defRPr sz="3200">
                <a:solidFill>
                  <a:schemeClr val="bg1"/>
                </a:solidFill>
                <a:effectLst>
                  <a:glow rad="63500">
                    <a:schemeClr val="accent4">
                      <a:satMod val="175000"/>
                      <a:alpha val="40000"/>
                    </a:schemeClr>
                  </a:glow>
                </a:effectLst>
              </a:defRPr>
            </a:lvl1pPr>
          </a:lstStyle>
          <a:p>
            <a:r>
              <a:rPr lang="en-US" dirty="0" smtClean="0"/>
              <a:t>Click to edit Master title style</a:t>
            </a:r>
            <a:endParaRPr lang="en-US" dirty="0"/>
          </a:p>
        </p:txBody>
      </p:sp>
      <p:sp>
        <p:nvSpPr>
          <p:cNvPr id="43012" name="Rectangle 5"/>
          <p:cNvSpPr>
            <a:spLocks noGrp="1" noChangeArrowheads="1"/>
          </p:cNvSpPr>
          <p:nvPr>
            <p:ph type="subTitle" idx="1"/>
          </p:nvPr>
        </p:nvSpPr>
        <p:spPr>
          <a:xfrm>
            <a:off x="0" y="4343400"/>
            <a:ext cx="9144000" cy="1497013"/>
          </a:xfrm>
          <a:effectLst>
            <a:outerShdw blurRad="38100" dist="38099" dir="2700000" algn="ctr" rotWithShape="0">
              <a:srgbClr val="000000">
                <a:alpha val="75000"/>
              </a:srgbClr>
            </a:outerShdw>
          </a:effectLst>
        </p:spPr>
        <p:txBody>
          <a:bodyPr/>
          <a:lstStyle>
            <a:lvl1pPr marL="0" indent="0" algn="ctr">
              <a:buFontTx/>
              <a:buNone/>
              <a:defRPr sz="2000" b="1">
                <a:solidFill>
                  <a:schemeClr val="bg1"/>
                </a:solidFill>
                <a:effectLst>
                  <a:glow rad="63500">
                    <a:schemeClr val="accent4">
                      <a:satMod val="175000"/>
                      <a:alpha val="40000"/>
                    </a:schemeClr>
                  </a:glow>
                </a:effectLst>
              </a:defRPr>
            </a:lvl1pPr>
          </a:lstStyle>
          <a:p>
            <a:r>
              <a:rPr lang="en-US" dirty="0" smtClean="0"/>
              <a:t>Click to edit Master subtitle style</a:t>
            </a:r>
            <a:endParaRPr lang="en-US" dirty="0"/>
          </a:p>
        </p:txBody>
      </p:sp>
      <p:pic>
        <p:nvPicPr>
          <p:cNvPr id="7" name="Picture 6" descr="GXS_TM_White_Neg.png"/>
          <p:cNvPicPr>
            <a:picLocks noChangeAspect="1"/>
          </p:cNvPicPr>
          <p:nvPr userDrawn="1"/>
        </p:nvPicPr>
        <p:blipFill>
          <a:blip r:embed="rId3" cstate="screen"/>
          <a:srcRect/>
          <a:stretch>
            <a:fillRect/>
          </a:stretch>
        </p:blipFill>
        <p:spPr>
          <a:xfrm>
            <a:off x="8730000" y="5933861"/>
            <a:ext cx="88557" cy="16213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145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152400"/>
            <a:ext cx="6191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2900" y="152400"/>
            <a:ext cx="84582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42900" y="152400"/>
            <a:ext cx="8458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524000"/>
            <a:ext cx="3848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0" y="1524000"/>
            <a:ext cx="3848100" cy="4419600"/>
          </a:xfrm>
        </p:spPr>
        <p:txBody>
          <a:bodyPr/>
          <a:lstStyle/>
          <a:p>
            <a:pPr lvl="0"/>
            <a:r>
              <a:rPr lang="en-US" noProof="0" dirty="0" smtClean="0"/>
              <a:t>Click icon to add clip art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descr="Transition04.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5" descr="stripe.png"/>
          <p:cNvPicPr>
            <a:picLocks noChangeAspect="1"/>
          </p:cNvPicPr>
          <p:nvPr userDrawn="1"/>
        </p:nvPicPr>
        <p:blipFill>
          <a:blip r:embed="rId3" cstate="screen"/>
          <a:srcRect/>
          <a:stretch>
            <a:fillRect/>
          </a:stretch>
        </p:blipFill>
        <p:spPr bwMode="auto">
          <a:xfrm>
            <a:off x="0" y="3405188"/>
            <a:ext cx="9144000" cy="47625"/>
          </a:xfrm>
          <a:prstGeom prst="rect">
            <a:avLst/>
          </a:prstGeom>
          <a:noFill/>
          <a:ln w="9525">
            <a:noFill/>
            <a:miter lim="800000"/>
            <a:headEnd/>
            <a:tailEnd/>
          </a:ln>
        </p:spPr>
      </p:pic>
      <p:sp>
        <p:nvSpPr>
          <p:cNvPr id="6" name="Text Placeholder 5"/>
          <p:cNvSpPr>
            <a:spLocks noGrp="1"/>
          </p:cNvSpPr>
          <p:nvPr>
            <p:ph type="body" sz="quarter" idx="10"/>
          </p:nvPr>
        </p:nvSpPr>
        <p:spPr>
          <a:xfrm>
            <a:off x="304800" y="2819400"/>
            <a:ext cx="6629400" cy="584200"/>
          </a:xfrm>
        </p:spPr>
        <p:txBody>
          <a:bodyPr/>
          <a:lstStyle>
            <a:lvl1pPr marL="0" indent="0">
              <a:buNone/>
              <a:defRPr b="1"/>
            </a:lvl1pPr>
          </a:lstStyle>
          <a:p>
            <a:pPr lvl="0"/>
            <a:r>
              <a:rPr lang="en-US" dirty="0" smtClean="0"/>
              <a:t>Click to edit Master text styles</a:t>
            </a:r>
          </a:p>
        </p:txBody>
      </p:sp>
      <p:pic>
        <p:nvPicPr>
          <p:cNvPr id="7" name="Picture 6" descr="GXS_TM_White_Neg.png"/>
          <p:cNvPicPr>
            <a:picLocks noChangeAspect="1"/>
          </p:cNvPicPr>
          <p:nvPr userDrawn="1"/>
        </p:nvPicPr>
        <p:blipFill>
          <a:blip r:embed="rId4" cstate="screen"/>
          <a:srcRect/>
          <a:stretch>
            <a:fillRect/>
          </a:stretch>
        </p:blipFill>
        <p:spPr>
          <a:xfrm>
            <a:off x="8769418" y="5917044"/>
            <a:ext cx="88557" cy="162139"/>
          </a:xfrm>
          <a:prstGeom prst="rect">
            <a:avLst/>
          </a:prstGeom>
        </p:spPr>
      </p:pic>
    </p:spTree>
    <p:extLst>
      <p:ext uri="{BB962C8B-B14F-4D97-AF65-F5344CB8AC3E}">
        <p14:creationId xmlns:p14="http://schemas.microsoft.com/office/powerpoint/2010/main" val="15015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4000"/>
            <a:ext cx="3848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848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stripe"/>
          <p:cNvPicPr>
            <a:picLocks noChangeAspect="1" noChangeArrowheads="1"/>
          </p:cNvPicPr>
          <p:nvPr/>
        </p:nvPicPr>
        <p:blipFill>
          <a:blip r:embed="rId16" cstate="print"/>
          <a:srcRect/>
          <a:stretch>
            <a:fillRect/>
          </a:stretch>
        </p:blipFill>
        <p:spPr bwMode="auto">
          <a:xfrm>
            <a:off x="-1588" y="1143000"/>
            <a:ext cx="9145588" cy="47625"/>
          </a:xfrm>
          <a:prstGeom prst="rect">
            <a:avLst/>
          </a:prstGeom>
          <a:noFill/>
        </p:spPr>
      </p:pic>
      <p:sp>
        <p:nvSpPr>
          <p:cNvPr id="29700" name="Rectangle 4"/>
          <p:cNvSpPr>
            <a:spLocks noGrp="1" noChangeArrowheads="1"/>
          </p:cNvSpPr>
          <p:nvPr>
            <p:ph type="title"/>
          </p:nvPr>
        </p:nvSpPr>
        <p:spPr bwMode="auto">
          <a:xfrm>
            <a:off x="342900" y="152400"/>
            <a:ext cx="8458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Rectangle 5"/>
          <p:cNvSpPr>
            <a:spLocks noGrp="1" noChangeArrowheads="1"/>
          </p:cNvSpPr>
          <p:nvPr>
            <p:ph type="body" idx="1"/>
          </p:nvPr>
        </p:nvSpPr>
        <p:spPr bwMode="auto">
          <a:xfrm>
            <a:off x="914400" y="15240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US"/>
          </a:p>
        </p:txBody>
      </p:sp>
      <p:pic>
        <p:nvPicPr>
          <p:cNvPr id="13" name="Picture 15" descr="bottom"/>
          <p:cNvPicPr>
            <a:picLocks noChangeAspect="1" noChangeArrowheads="1"/>
          </p:cNvPicPr>
          <p:nvPr userDrawn="1"/>
        </p:nvPicPr>
        <p:blipFill>
          <a:blip r:embed="rId17" cstate="print"/>
          <a:srcRect/>
          <a:stretch>
            <a:fillRect/>
          </a:stretch>
        </p:blipFill>
        <p:spPr bwMode="auto">
          <a:xfrm>
            <a:off x="0" y="5913438"/>
            <a:ext cx="9144000" cy="944562"/>
          </a:xfrm>
          <a:prstGeom prst="rect">
            <a:avLst/>
          </a:prstGeom>
          <a:noFill/>
          <a:ln w="9525">
            <a:noFill/>
            <a:miter lim="800000"/>
            <a:headEnd/>
            <a:tailEnd/>
          </a:ln>
        </p:spPr>
      </p:pic>
      <p:sp>
        <p:nvSpPr>
          <p:cNvPr id="14" name="Text Box 57"/>
          <p:cNvSpPr txBox="1">
            <a:spLocks noChangeArrowheads="1"/>
          </p:cNvSpPr>
          <p:nvPr userDrawn="1"/>
        </p:nvSpPr>
        <p:spPr bwMode="auto">
          <a:xfrm>
            <a:off x="4724400" y="6627168"/>
            <a:ext cx="3429000" cy="230832"/>
          </a:xfrm>
          <a:prstGeom prst="rect">
            <a:avLst/>
          </a:prstGeom>
          <a:noFill/>
          <a:ln w="9525">
            <a:noFill/>
            <a:miter lim="800000"/>
            <a:headEnd/>
            <a:tailEnd/>
          </a:ln>
          <a:effectLst/>
        </p:spPr>
        <p:txBody>
          <a:bodyPr wrap="square">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31A3FA88-4981-4184-97B9-92F4F682C7CB}" type="datetime4">
              <a:rPr lang="en-US" sz="900">
                <a:solidFill>
                  <a:schemeClr val="bg1"/>
                </a:solidFill>
                <a:latin typeface="Arial" pitchFamily="34" charset="0"/>
              </a:rPr>
              <a:pPr marL="0" marR="0" indent="0" algn="r" defTabSz="914400" rtl="0" eaLnBrk="1" fontAlgn="base" latinLnBrk="0" hangingPunct="1">
                <a:lnSpc>
                  <a:spcPct val="100000"/>
                </a:lnSpc>
                <a:spcBef>
                  <a:spcPct val="0"/>
                </a:spcBef>
                <a:spcAft>
                  <a:spcPct val="0"/>
                </a:spcAft>
                <a:buClrTx/>
                <a:buSzTx/>
                <a:buFontTx/>
                <a:buNone/>
                <a:tabLst/>
                <a:defRPr/>
              </a:pPr>
              <a:t>June 17, 2014</a:t>
            </a:fld>
            <a:r>
              <a:rPr lang="en-US" sz="900" dirty="0">
                <a:solidFill>
                  <a:schemeClr val="bg1"/>
                </a:solidFill>
                <a:latin typeface="Arial" pitchFamily="34" charset="0"/>
              </a:rPr>
              <a:t>  </a:t>
            </a:r>
            <a:r>
              <a:rPr lang="en-US" sz="900" dirty="0" smtClean="0">
                <a:solidFill>
                  <a:schemeClr val="bg1"/>
                </a:solidFill>
                <a:latin typeface="Arial" pitchFamily="34" charset="0"/>
              </a:rPr>
              <a:t>|  Slide </a:t>
            </a:r>
            <a:fld id="{8AFAA6C8-723C-427F-AC8E-2391E1502095}" type="slidenum">
              <a:rPr lang="en-US" sz="900" smtClean="0">
                <a:solidFill>
                  <a:schemeClr val="bg1"/>
                </a:solidFill>
                <a:latin typeface="Arial" pitchFamily="34" charset="0"/>
              </a:rPr>
              <a:pPr marL="0" marR="0" indent="0" algn="r" defTabSz="914400" rtl="0" eaLnBrk="1" fontAlgn="base" latinLnBrk="0" hangingPunct="1">
                <a:lnSpc>
                  <a:spcPct val="100000"/>
                </a:lnSpc>
                <a:spcBef>
                  <a:spcPct val="0"/>
                </a:spcBef>
                <a:spcAft>
                  <a:spcPct val="0"/>
                </a:spcAft>
                <a:buClrTx/>
                <a:buSzTx/>
                <a:buFontTx/>
                <a:buNone/>
                <a:tabLst/>
                <a:defRPr/>
              </a:pPr>
              <a:t>‹#›</a:t>
            </a:fld>
            <a:r>
              <a:rPr lang="en-US" sz="900" dirty="0" smtClean="0">
                <a:solidFill>
                  <a:schemeClr val="bg1"/>
                </a:solidFill>
                <a:latin typeface="Arial" pitchFamily="34" charset="0"/>
              </a:rPr>
              <a:t>  |</a:t>
            </a:r>
            <a:r>
              <a:rPr lang="en-US" sz="900" baseline="0" dirty="0" smtClean="0">
                <a:solidFill>
                  <a:schemeClr val="bg1"/>
                </a:solidFill>
                <a:latin typeface="Arial" pitchFamily="34" charset="0"/>
              </a:rPr>
              <a:t>  </a:t>
            </a:r>
            <a:r>
              <a:rPr lang="en-US" sz="900" dirty="0" smtClean="0">
                <a:solidFill>
                  <a:schemeClr val="bg1"/>
                </a:solidFill>
                <a:latin typeface="Arial" pitchFamily="34" charset="0"/>
              </a:rPr>
              <a:t>©</a:t>
            </a:r>
            <a:r>
              <a:rPr lang="en-US" sz="900" baseline="0" dirty="0" smtClean="0">
                <a:solidFill>
                  <a:schemeClr val="bg1"/>
                </a:solidFill>
                <a:latin typeface="Arial" pitchFamily="34" charset="0"/>
              </a:rPr>
              <a:t> 2011 GXS, Inc.</a:t>
            </a:r>
            <a:endParaRPr lang="en-US" sz="900" dirty="0" smtClean="0">
              <a:solidFill>
                <a:schemeClr val="bg1"/>
              </a:solidFill>
              <a:latin typeface="Arial" pitchFamily="34" charset="0"/>
            </a:endParaRPr>
          </a:p>
        </p:txBody>
      </p:sp>
      <p:pic>
        <p:nvPicPr>
          <p:cNvPr id="15" name="Picture 14" descr="GXS_TM_White_Neg.png"/>
          <p:cNvPicPr>
            <a:picLocks noChangeAspect="1"/>
          </p:cNvPicPr>
          <p:nvPr userDrawn="1"/>
        </p:nvPicPr>
        <p:blipFill>
          <a:blip r:embed="rId18" cstate="screen"/>
          <a:stretch>
            <a:fillRect/>
          </a:stretch>
        </p:blipFill>
        <p:spPr>
          <a:xfrm>
            <a:off x="8182661" y="6513576"/>
            <a:ext cx="871217" cy="27584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64" r:id="rId14"/>
  </p:sldLayoutIdLst>
  <p:txStyles>
    <p:titleStyle>
      <a:lvl1pPr algn="l" rtl="0" eaLnBrk="1" fontAlgn="base" hangingPunct="1">
        <a:lnSpc>
          <a:spcPct val="85000"/>
        </a:lnSpc>
        <a:spcBef>
          <a:spcPct val="0"/>
        </a:spcBef>
        <a:spcAft>
          <a:spcPct val="0"/>
        </a:spcAft>
        <a:defRPr sz="3400" b="1">
          <a:solidFill>
            <a:schemeClr val="tx1"/>
          </a:solidFill>
          <a:latin typeface="+mj-lt"/>
          <a:ea typeface="+mj-ea"/>
          <a:cs typeface="+mj-cs"/>
        </a:defRPr>
      </a:lvl1pPr>
      <a:lvl2pPr algn="l" rtl="0" eaLnBrk="1" fontAlgn="base" hangingPunct="1">
        <a:lnSpc>
          <a:spcPct val="85000"/>
        </a:lnSpc>
        <a:spcBef>
          <a:spcPct val="0"/>
        </a:spcBef>
        <a:spcAft>
          <a:spcPct val="0"/>
        </a:spcAft>
        <a:defRPr sz="3400" b="1">
          <a:solidFill>
            <a:schemeClr val="tx1"/>
          </a:solidFill>
          <a:latin typeface="Arial" charset="0"/>
        </a:defRPr>
      </a:lvl2pPr>
      <a:lvl3pPr algn="l" rtl="0" eaLnBrk="1" fontAlgn="base" hangingPunct="1">
        <a:lnSpc>
          <a:spcPct val="85000"/>
        </a:lnSpc>
        <a:spcBef>
          <a:spcPct val="0"/>
        </a:spcBef>
        <a:spcAft>
          <a:spcPct val="0"/>
        </a:spcAft>
        <a:defRPr sz="3400" b="1">
          <a:solidFill>
            <a:schemeClr val="tx1"/>
          </a:solidFill>
          <a:latin typeface="Arial" charset="0"/>
        </a:defRPr>
      </a:lvl3pPr>
      <a:lvl4pPr algn="l" rtl="0" eaLnBrk="1" fontAlgn="base" hangingPunct="1">
        <a:lnSpc>
          <a:spcPct val="85000"/>
        </a:lnSpc>
        <a:spcBef>
          <a:spcPct val="0"/>
        </a:spcBef>
        <a:spcAft>
          <a:spcPct val="0"/>
        </a:spcAft>
        <a:defRPr sz="3400" b="1">
          <a:solidFill>
            <a:schemeClr val="tx1"/>
          </a:solidFill>
          <a:latin typeface="Arial" charset="0"/>
        </a:defRPr>
      </a:lvl4pPr>
      <a:lvl5pPr algn="l" rtl="0" eaLnBrk="1" fontAlgn="base" hangingPunct="1">
        <a:lnSpc>
          <a:spcPct val="85000"/>
        </a:lnSpc>
        <a:spcBef>
          <a:spcPct val="0"/>
        </a:spcBef>
        <a:spcAft>
          <a:spcPct val="0"/>
        </a:spcAft>
        <a:defRPr sz="3400" b="1">
          <a:solidFill>
            <a:schemeClr val="tx1"/>
          </a:solidFill>
          <a:latin typeface="Arial" charset="0"/>
        </a:defRPr>
      </a:lvl5pPr>
      <a:lvl6pPr marL="457200" algn="l" rtl="0" eaLnBrk="1" fontAlgn="base" hangingPunct="1">
        <a:lnSpc>
          <a:spcPct val="85000"/>
        </a:lnSpc>
        <a:spcBef>
          <a:spcPct val="0"/>
        </a:spcBef>
        <a:spcAft>
          <a:spcPct val="0"/>
        </a:spcAft>
        <a:defRPr sz="3400" b="1">
          <a:solidFill>
            <a:srgbClr val="E3E3E3"/>
          </a:solidFill>
          <a:latin typeface="Arial" charset="0"/>
        </a:defRPr>
      </a:lvl6pPr>
      <a:lvl7pPr marL="914400" algn="l" rtl="0" eaLnBrk="1" fontAlgn="base" hangingPunct="1">
        <a:lnSpc>
          <a:spcPct val="85000"/>
        </a:lnSpc>
        <a:spcBef>
          <a:spcPct val="0"/>
        </a:spcBef>
        <a:spcAft>
          <a:spcPct val="0"/>
        </a:spcAft>
        <a:defRPr sz="3400" b="1">
          <a:solidFill>
            <a:srgbClr val="E3E3E3"/>
          </a:solidFill>
          <a:latin typeface="Arial" charset="0"/>
        </a:defRPr>
      </a:lvl7pPr>
      <a:lvl8pPr marL="1371600" algn="l" rtl="0" eaLnBrk="1" fontAlgn="base" hangingPunct="1">
        <a:lnSpc>
          <a:spcPct val="85000"/>
        </a:lnSpc>
        <a:spcBef>
          <a:spcPct val="0"/>
        </a:spcBef>
        <a:spcAft>
          <a:spcPct val="0"/>
        </a:spcAft>
        <a:defRPr sz="3400" b="1">
          <a:solidFill>
            <a:srgbClr val="E3E3E3"/>
          </a:solidFill>
          <a:latin typeface="Arial" charset="0"/>
        </a:defRPr>
      </a:lvl8pPr>
      <a:lvl9pPr marL="1828800" algn="l" rtl="0" eaLnBrk="1" fontAlgn="base" hangingPunct="1">
        <a:lnSpc>
          <a:spcPct val="85000"/>
        </a:lnSpc>
        <a:spcBef>
          <a:spcPct val="0"/>
        </a:spcBef>
        <a:spcAft>
          <a:spcPct val="0"/>
        </a:spcAft>
        <a:defRPr sz="3400" b="1">
          <a:solidFill>
            <a:srgbClr val="E3E3E3"/>
          </a:solidFill>
          <a:latin typeface="Arial" charset="0"/>
        </a:defRPr>
      </a:lvl9pPr>
    </p:titleStyle>
    <p:bodyStyle>
      <a:lvl1pPr marL="342900" indent="-342900" algn="l" rtl="0" eaLnBrk="1" fontAlgn="base" hangingPunct="1">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C6600"/>
        </a:buClr>
        <a:buChar char="–"/>
        <a:defRPr sz="2800">
          <a:solidFill>
            <a:schemeClr val="tx1"/>
          </a:solidFill>
          <a:latin typeface="+mn-lt"/>
          <a:ea typeface="Geneva" pitchFamily="-52" charset="-128"/>
        </a:defRPr>
      </a:lvl2pPr>
      <a:lvl3pPr marL="1143000" indent="-228600" algn="l" rtl="0" eaLnBrk="1" fontAlgn="base" hangingPunct="1">
        <a:spcBef>
          <a:spcPct val="20000"/>
        </a:spcBef>
        <a:spcAft>
          <a:spcPct val="0"/>
        </a:spcAft>
        <a:buClr>
          <a:srgbClr val="CC6600"/>
        </a:buClr>
        <a:buChar char="•"/>
        <a:defRPr sz="2400">
          <a:solidFill>
            <a:schemeClr val="tx1"/>
          </a:solidFill>
          <a:latin typeface="+mn-lt"/>
          <a:ea typeface="Geneva" pitchFamily="-52" charset="-128"/>
        </a:defRPr>
      </a:lvl3pPr>
      <a:lvl4pPr marL="1600200" indent="-228600" algn="l" rtl="0" eaLnBrk="1" fontAlgn="base" hangingPunct="1">
        <a:spcBef>
          <a:spcPct val="20000"/>
        </a:spcBef>
        <a:spcAft>
          <a:spcPct val="0"/>
        </a:spcAft>
        <a:buClr>
          <a:srgbClr val="CC6600"/>
        </a:buClr>
        <a:buChar char="–"/>
        <a:defRPr sz="2000">
          <a:solidFill>
            <a:schemeClr val="tx1"/>
          </a:solidFill>
          <a:latin typeface="+mn-lt"/>
          <a:ea typeface="Geneva" pitchFamily="-52" charset="-128"/>
        </a:defRPr>
      </a:lvl4pPr>
      <a:lvl5pPr marL="2057400" indent="-228600" algn="l" rtl="0" eaLnBrk="1" fontAlgn="base" hangingPunct="1">
        <a:spcBef>
          <a:spcPct val="20000"/>
        </a:spcBef>
        <a:spcAft>
          <a:spcPct val="0"/>
        </a:spcAft>
        <a:buClr>
          <a:srgbClr val="CC6600"/>
        </a:buClr>
        <a:buChar char="»"/>
        <a:defRPr sz="2000">
          <a:solidFill>
            <a:schemeClr val="tx1"/>
          </a:solidFill>
          <a:latin typeface="+mn-lt"/>
          <a:ea typeface="Geneva" pitchFamily="-52" charset="-128"/>
        </a:defRPr>
      </a:lvl5pPr>
      <a:lvl6pPr marL="2514600" indent="-228600" algn="l" rtl="0" eaLnBrk="1" fontAlgn="base" hangingPunct="1">
        <a:spcBef>
          <a:spcPct val="20000"/>
        </a:spcBef>
        <a:spcAft>
          <a:spcPct val="0"/>
        </a:spcAft>
        <a:buClr>
          <a:srgbClr val="CC6600"/>
        </a:buClr>
        <a:buChar char="»"/>
        <a:defRPr sz="2000">
          <a:solidFill>
            <a:schemeClr val="tx1"/>
          </a:solidFill>
          <a:latin typeface="+mn-lt"/>
        </a:defRPr>
      </a:lvl6pPr>
      <a:lvl7pPr marL="2971800" indent="-228600" algn="l" rtl="0" eaLnBrk="1" fontAlgn="base" hangingPunct="1">
        <a:spcBef>
          <a:spcPct val="20000"/>
        </a:spcBef>
        <a:spcAft>
          <a:spcPct val="0"/>
        </a:spcAft>
        <a:buClr>
          <a:srgbClr val="CC6600"/>
        </a:buClr>
        <a:buChar char="»"/>
        <a:defRPr sz="2000">
          <a:solidFill>
            <a:schemeClr val="tx1"/>
          </a:solidFill>
          <a:latin typeface="+mn-lt"/>
        </a:defRPr>
      </a:lvl7pPr>
      <a:lvl8pPr marL="3429000" indent="-228600" algn="l" rtl="0" eaLnBrk="1" fontAlgn="base" hangingPunct="1">
        <a:spcBef>
          <a:spcPct val="20000"/>
        </a:spcBef>
        <a:spcAft>
          <a:spcPct val="0"/>
        </a:spcAft>
        <a:buClr>
          <a:srgbClr val="CC6600"/>
        </a:buClr>
        <a:buChar char="»"/>
        <a:defRPr sz="2000">
          <a:solidFill>
            <a:schemeClr val="tx1"/>
          </a:solidFill>
          <a:latin typeface="+mn-lt"/>
        </a:defRPr>
      </a:lvl8pPr>
      <a:lvl9pPr marL="3886200" indent="-228600" algn="l" rtl="0" eaLnBrk="1" fontAlgn="base" hangingPunct="1">
        <a:spcBef>
          <a:spcPct val="20000"/>
        </a:spcBef>
        <a:spcAft>
          <a:spcPct val="0"/>
        </a:spcAft>
        <a:buClr>
          <a:srgbClr val="CC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2.jpe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jpeg"/><Relationship Id="rId4" Type="http://schemas.openxmlformats.org/officeDocument/2006/relationships/image" Target="../media/image34.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hyperlink" Target="http://www.gxs.com/dsg"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sales@gxs.com" TargetMode="External"/><Relationship Id="rId2" Type="http://schemas.openxmlformats.org/officeDocument/2006/relationships/hyperlink" Target="mailto:cataloguesupport@gxs.com" TargetMode="External"/><Relationship Id="rId1" Type="http://schemas.openxmlformats.org/officeDocument/2006/relationships/slideLayout" Target="../slideLayouts/slideLayout2.xml"/><Relationship Id="rId4" Type="http://schemas.openxmlformats.org/officeDocument/2006/relationships/hyperlink" Target="mailto:merchdata@dcsg.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Kenny.Terhurne@GXS.com" TargetMode="External"/><Relationship Id="rId2" Type="http://schemas.openxmlformats.org/officeDocument/2006/relationships/hyperlink" Target="http://www.gxs.com/ds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google.com/url?sa=i&amp;rct=j&amp;q=&amp;esrc=s&amp;frm=1&amp;source=images&amp;cd=&amp;cad=rja&amp;uact=8&amp;docid=pX1i21A6tg0gkM&amp;tbnid=tLbylg71tOj9PM:&amp;ved=0CAUQjRw&amp;url=http://adaptivedealer.wordpress.com/2013/11/06/accessible-vehicles-and-adaptive-mobility-equipment-qa/&amp;ei=e55WU8qBAum-sQTV_4DgAg&amp;bvm=bv.65177938,d.aWc&amp;psig=AFQjCNHYPWa69_kwpXC1rrqCa-F7pstqfg&amp;ust=139827197494756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hyperlink" Target="http://www.gxs.com/products/active_applications/product_price_management/gxs_catalogu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bwMode="auto">
          <a:xfrm>
            <a:off x="0" y="0"/>
            <a:ext cx="9144000" cy="5638800"/>
          </a:xfrm>
          <a:prstGeom prst="rect">
            <a:avLst/>
          </a:prstGeom>
          <a:noFill/>
          <a:ln w="9525">
            <a:noFill/>
            <a:miter lim="800000"/>
            <a:headEnd/>
            <a:tailEnd/>
          </a:ln>
        </p:spPr>
      </p:pic>
      <p:sp>
        <p:nvSpPr>
          <p:cNvPr id="6" name="Title 1"/>
          <p:cNvSpPr txBox="1">
            <a:spLocks/>
          </p:cNvSpPr>
          <p:nvPr/>
        </p:nvSpPr>
        <p:spPr bwMode="auto">
          <a:xfrm>
            <a:off x="0" y="5638800"/>
            <a:ext cx="9140825" cy="1219200"/>
          </a:xfrm>
          <a:prstGeom prst="rect">
            <a:avLst/>
          </a:prstGeom>
          <a:solidFill>
            <a:schemeClr val="bg1"/>
          </a:solidFill>
          <a:ln w="9525">
            <a:noFill/>
            <a:miter lim="800000"/>
            <a:headEnd/>
            <a:tailEnd/>
          </a:ln>
          <a:effectLst>
            <a:outerShdw blurRad="38100" dist="38099" dir="2700000" algn="ctr" rotWithShape="0">
              <a:schemeClr val="tx1">
                <a:alpha val="75000"/>
              </a:schemeClr>
            </a:outerShdw>
          </a:effectLst>
        </p:spPr>
        <p:txBody>
          <a:bodyPr vert="horz" wrap="square" lIns="91440" tIns="45720" rIns="91440" bIns="45720" numCol="1" anchor="b" anchorCtr="0" compatLnSpc="1">
            <a:prstTxWarp prst="textNoShape">
              <a:avLst/>
            </a:prstTxWarp>
          </a:bodyPr>
          <a:lstStyle>
            <a:lvl1pPr algn="ctr" rtl="0" eaLnBrk="1" fontAlgn="base" hangingPunct="1">
              <a:lnSpc>
                <a:spcPct val="85000"/>
              </a:lnSpc>
              <a:spcBef>
                <a:spcPct val="0"/>
              </a:spcBef>
              <a:spcAft>
                <a:spcPct val="0"/>
              </a:spcAft>
              <a:defRPr sz="3200" b="1">
                <a:solidFill>
                  <a:schemeClr val="bg1"/>
                </a:solidFill>
                <a:effectLst>
                  <a:glow rad="63500">
                    <a:schemeClr val="accent4">
                      <a:satMod val="175000"/>
                      <a:alpha val="40000"/>
                    </a:schemeClr>
                  </a:glow>
                </a:effectLst>
                <a:latin typeface="+mj-lt"/>
                <a:ea typeface="+mj-ea"/>
                <a:cs typeface="+mj-cs"/>
              </a:defRPr>
            </a:lvl1pPr>
            <a:lvl2pPr algn="l" rtl="0" eaLnBrk="1" fontAlgn="base" hangingPunct="1">
              <a:lnSpc>
                <a:spcPct val="85000"/>
              </a:lnSpc>
              <a:spcBef>
                <a:spcPct val="0"/>
              </a:spcBef>
              <a:spcAft>
                <a:spcPct val="0"/>
              </a:spcAft>
              <a:defRPr sz="3400" b="1">
                <a:solidFill>
                  <a:schemeClr val="tx1"/>
                </a:solidFill>
                <a:latin typeface="Arial" charset="0"/>
              </a:defRPr>
            </a:lvl2pPr>
            <a:lvl3pPr algn="l" rtl="0" eaLnBrk="1" fontAlgn="base" hangingPunct="1">
              <a:lnSpc>
                <a:spcPct val="85000"/>
              </a:lnSpc>
              <a:spcBef>
                <a:spcPct val="0"/>
              </a:spcBef>
              <a:spcAft>
                <a:spcPct val="0"/>
              </a:spcAft>
              <a:defRPr sz="3400" b="1">
                <a:solidFill>
                  <a:schemeClr val="tx1"/>
                </a:solidFill>
                <a:latin typeface="Arial" charset="0"/>
              </a:defRPr>
            </a:lvl3pPr>
            <a:lvl4pPr algn="l" rtl="0" eaLnBrk="1" fontAlgn="base" hangingPunct="1">
              <a:lnSpc>
                <a:spcPct val="85000"/>
              </a:lnSpc>
              <a:spcBef>
                <a:spcPct val="0"/>
              </a:spcBef>
              <a:spcAft>
                <a:spcPct val="0"/>
              </a:spcAft>
              <a:defRPr sz="3400" b="1">
                <a:solidFill>
                  <a:schemeClr val="tx1"/>
                </a:solidFill>
                <a:latin typeface="Arial" charset="0"/>
              </a:defRPr>
            </a:lvl4pPr>
            <a:lvl5pPr algn="l" rtl="0" eaLnBrk="1" fontAlgn="base" hangingPunct="1">
              <a:lnSpc>
                <a:spcPct val="85000"/>
              </a:lnSpc>
              <a:spcBef>
                <a:spcPct val="0"/>
              </a:spcBef>
              <a:spcAft>
                <a:spcPct val="0"/>
              </a:spcAft>
              <a:defRPr sz="3400" b="1">
                <a:solidFill>
                  <a:schemeClr val="tx1"/>
                </a:solidFill>
                <a:latin typeface="Arial" charset="0"/>
              </a:defRPr>
            </a:lvl5pPr>
            <a:lvl6pPr marL="457200" algn="l" rtl="0" eaLnBrk="1" fontAlgn="base" hangingPunct="1">
              <a:lnSpc>
                <a:spcPct val="85000"/>
              </a:lnSpc>
              <a:spcBef>
                <a:spcPct val="0"/>
              </a:spcBef>
              <a:spcAft>
                <a:spcPct val="0"/>
              </a:spcAft>
              <a:defRPr sz="3400" b="1">
                <a:solidFill>
                  <a:srgbClr val="E3E3E3"/>
                </a:solidFill>
                <a:latin typeface="Arial" charset="0"/>
              </a:defRPr>
            </a:lvl6pPr>
            <a:lvl7pPr marL="914400" algn="l" rtl="0" eaLnBrk="1" fontAlgn="base" hangingPunct="1">
              <a:lnSpc>
                <a:spcPct val="85000"/>
              </a:lnSpc>
              <a:spcBef>
                <a:spcPct val="0"/>
              </a:spcBef>
              <a:spcAft>
                <a:spcPct val="0"/>
              </a:spcAft>
              <a:defRPr sz="3400" b="1">
                <a:solidFill>
                  <a:srgbClr val="E3E3E3"/>
                </a:solidFill>
                <a:latin typeface="Arial" charset="0"/>
              </a:defRPr>
            </a:lvl7pPr>
            <a:lvl8pPr marL="1371600" algn="l" rtl="0" eaLnBrk="1" fontAlgn="base" hangingPunct="1">
              <a:lnSpc>
                <a:spcPct val="85000"/>
              </a:lnSpc>
              <a:spcBef>
                <a:spcPct val="0"/>
              </a:spcBef>
              <a:spcAft>
                <a:spcPct val="0"/>
              </a:spcAft>
              <a:defRPr sz="3400" b="1">
                <a:solidFill>
                  <a:srgbClr val="E3E3E3"/>
                </a:solidFill>
                <a:latin typeface="Arial" charset="0"/>
              </a:defRPr>
            </a:lvl8pPr>
            <a:lvl9pPr marL="1828800" algn="l" rtl="0" eaLnBrk="1" fontAlgn="base" hangingPunct="1">
              <a:lnSpc>
                <a:spcPct val="85000"/>
              </a:lnSpc>
              <a:spcBef>
                <a:spcPct val="0"/>
              </a:spcBef>
              <a:spcAft>
                <a:spcPct val="0"/>
              </a:spcAft>
              <a:defRPr sz="3400" b="1">
                <a:solidFill>
                  <a:srgbClr val="E3E3E3"/>
                </a:solidFill>
                <a:latin typeface="Arial" charset="0"/>
              </a:defRPr>
            </a:lvl9pPr>
          </a:lstStyle>
          <a:p>
            <a:pPr>
              <a:defRPr/>
            </a:pPr>
            <a:r>
              <a:rPr lang="en-GB" kern="0" dirty="0" smtClean="0">
                <a:solidFill>
                  <a:schemeClr val="tx1"/>
                </a:solidFill>
              </a:rPr>
              <a:t/>
            </a:r>
            <a:br>
              <a:rPr lang="en-GB" kern="0" dirty="0" smtClean="0">
                <a:solidFill>
                  <a:schemeClr val="tx1"/>
                </a:solidFill>
              </a:rPr>
            </a:br>
            <a:r>
              <a:rPr lang="en-GB" kern="0" dirty="0" smtClean="0">
                <a:solidFill>
                  <a:schemeClr val="tx1"/>
                </a:solidFill>
              </a:rPr>
              <a:t/>
            </a:r>
            <a:br>
              <a:rPr lang="en-GB" kern="0" dirty="0" smtClean="0">
                <a:solidFill>
                  <a:schemeClr val="tx1"/>
                </a:solidFill>
              </a:rPr>
            </a:br>
            <a:r>
              <a:rPr lang="en-GB" kern="0" dirty="0" smtClean="0">
                <a:solidFill>
                  <a:schemeClr val="tx1"/>
                </a:solidFill>
              </a:rPr>
              <a:t/>
            </a:r>
            <a:br>
              <a:rPr lang="en-GB" kern="0" dirty="0" smtClean="0">
                <a:solidFill>
                  <a:schemeClr val="tx1"/>
                </a:solidFill>
              </a:rPr>
            </a:br>
            <a:r>
              <a:rPr lang="en-GB" kern="0" dirty="0" smtClean="0">
                <a:solidFill>
                  <a:schemeClr val="tx1"/>
                </a:solidFill>
              </a:rPr>
              <a:t/>
            </a:r>
            <a:br>
              <a:rPr lang="en-GB" kern="0" dirty="0" smtClean="0">
                <a:solidFill>
                  <a:schemeClr val="tx1"/>
                </a:solidFill>
              </a:rPr>
            </a:br>
            <a:r>
              <a:rPr lang="en-GB" kern="0" dirty="0" smtClean="0">
                <a:solidFill>
                  <a:schemeClr val="tx1"/>
                </a:solidFill>
              </a:rPr>
              <a:t/>
            </a:r>
            <a:br>
              <a:rPr lang="en-GB" kern="0" dirty="0" smtClean="0">
                <a:solidFill>
                  <a:schemeClr val="tx1"/>
                </a:solidFill>
              </a:rPr>
            </a:br>
            <a:endParaRPr lang="en-GB" kern="0" dirty="0" smtClean="0">
              <a:solidFill>
                <a:schemeClr val="tx1"/>
              </a:solidFill>
            </a:endParaRPr>
          </a:p>
          <a:p>
            <a:pPr>
              <a:defRPr/>
            </a:pPr>
            <a:endParaRPr lang="en-GB" kern="0" dirty="0" smtClean="0">
              <a:solidFill>
                <a:schemeClr val="tx1"/>
              </a:solidFill>
            </a:endParaRPr>
          </a:p>
          <a:p>
            <a:pPr>
              <a:defRPr/>
            </a:pPr>
            <a:endParaRPr lang="en-GB" kern="0" dirty="0">
              <a:solidFill>
                <a:schemeClr val="tx1"/>
              </a:solidFill>
            </a:endParaRPr>
          </a:p>
          <a:p>
            <a:pPr>
              <a:defRPr/>
            </a:pPr>
            <a:endParaRPr lang="en-GB" kern="0" dirty="0" smtClean="0">
              <a:solidFill>
                <a:schemeClr val="tx1"/>
              </a:solidFill>
            </a:endParaRPr>
          </a:p>
          <a:p>
            <a:pPr>
              <a:defRPr/>
            </a:pPr>
            <a:endParaRPr lang="en-GB" kern="0" dirty="0">
              <a:solidFill>
                <a:schemeClr val="tx1"/>
              </a:solidFill>
            </a:endParaRPr>
          </a:p>
          <a:p>
            <a:pPr>
              <a:defRPr/>
            </a:pPr>
            <a:endParaRPr lang="en-GB" kern="0" dirty="0">
              <a:solidFill>
                <a:schemeClr val="tx1"/>
              </a:solidFill>
            </a:endParaRPr>
          </a:p>
          <a:p>
            <a:pPr>
              <a:defRPr/>
            </a:pPr>
            <a:r>
              <a:rPr lang="en-GB" kern="0" dirty="0" smtClean="0">
                <a:solidFill>
                  <a:schemeClr val="tx1"/>
                </a:solidFill>
              </a:rPr>
              <a:t>DSG Data Sync Initiative and the</a:t>
            </a:r>
          </a:p>
          <a:p>
            <a:pPr>
              <a:defRPr/>
            </a:pPr>
            <a:r>
              <a:rPr lang="en-GB" kern="0" dirty="0" smtClean="0">
                <a:solidFill>
                  <a:schemeClr val="tx1"/>
                </a:solidFill>
              </a:rPr>
              <a:t>GXS Catalogue</a:t>
            </a:r>
            <a:br>
              <a:rPr lang="en-GB" kern="0" dirty="0" smtClean="0">
                <a:solidFill>
                  <a:schemeClr val="tx1"/>
                </a:solidFill>
              </a:rPr>
            </a:br>
            <a:endParaRPr lang="en-GB" kern="0" dirty="0">
              <a:solidFill>
                <a:schemeClr val="tx1"/>
              </a:solidFill>
            </a:endParaRPr>
          </a:p>
        </p:txBody>
      </p:sp>
    </p:spTree>
    <p:extLst>
      <p:ext uri="{BB962C8B-B14F-4D97-AF65-F5344CB8AC3E}">
        <p14:creationId xmlns:p14="http://schemas.microsoft.com/office/powerpoint/2010/main" val="57793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342900" y="152400"/>
            <a:ext cx="8801100" cy="914400"/>
          </a:xfrm>
        </p:spPr>
        <p:txBody>
          <a:bodyPr/>
          <a:lstStyle/>
          <a:p>
            <a:pPr>
              <a:defRPr/>
            </a:pPr>
            <a:r>
              <a:rPr lang="en-US" sz="3200" dirty="0" smtClean="0"/>
              <a:t/>
            </a:r>
            <a:br>
              <a:rPr lang="en-US" sz="3200" dirty="0" smtClean="0"/>
            </a:br>
            <a:r>
              <a:rPr lang="en-US" sz="3200" dirty="0" smtClean="0"/>
              <a:t>GXS </a:t>
            </a:r>
            <a:r>
              <a:rPr lang="en-US" sz="3200" dirty="0"/>
              <a:t>Active Catalogue</a:t>
            </a:r>
            <a:br>
              <a:rPr lang="en-US" sz="3200" dirty="0"/>
            </a:br>
            <a:r>
              <a:rPr lang="en-US" sz="2400" i="1" dirty="0"/>
              <a:t>Data synchronization for your supply chain</a:t>
            </a:r>
            <a:r>
              <a:rPr lang="en-US" sz="3200" i="1" dirty="0"/>
              <a:t/>
            </a:r>
            <a:br>
              <a:rPr lang="en-US" sz="3200" i="1" dirty="0"/>
            </a:br>
            <a:endParaRPr lang="en-US" sz="3200" dirty="0"/>
          </a:p>
        </p:txBody>
      </p:sp>
      <p:sp>
        <p:nvSpPr>
          <p:cNvPr id="17412" name="Line 3"/>
          <p:cNvSpPr>
            <a:spLocks noChangeShapeType="1"/>
          </p:cNvSpPr>
          <p:nvPr/>
        </p:nvSpPr>
        <p:spPr bwMode="auto">
          <a:xfrm>
            <a:off x="3962400" y="3581399"/>
            <a:ext cx="1655064" cy="0"/>
          </a:xfrm>
          <a:prstGeom prst="line">
            <a:avLst/>
          </a:prstGeom>
          <a:noFill/>
          <a:ln w="9525">
            <a:solidFill>
              <a:schemeClr val="accent1"/>
            </a:solidFill>
            <a:round/>
            <a:headEnd/>
            <a:tailEnd/>
          </a:ln>
        </p:spPr>
        <p:txBody>
          <a:bodyPr wrap="square" lIns="91429" tIns="45714" rIns="91429" bIns="45714">
            <a:spAutoFit/>
          </a:bodyPr>
          <a:lstStyle/>
          <a:p>
            <a:endParaRPr lang="en-US" dirty="0"/>
          </a:p>
        </p:txBody>
      </p:sp>
      <p:pic>
        <p:nvPicPr>
          <p:cNvPr id="17413" name="Picture 4"/>
          <p:cNvPicPr>
            <a:picLocks noChangeAspect="1" noChangeArrowheads="1"/>
          </p:cNvPicPr>
          <p:nvPr/>
        </p:nvPicPr>
        <p:blipFill>
          <a:blip r:embed="rId2" cstate="print"/>
          <a:srcRect/>
          <a:stretch>
            <a:fillRect/>
          </a:stretch>
        </p:blipFill>
        <p:spPr bwMode="auto">
          <a:xfrm>
            <a:off x="7924800" y="3038474"/>
            <a:ext cx="685800" cy="488950"/>
          </a:xfrm>
          <a:prstGeom prst="rect">
            <a:avLst/>
          </a:prstGeom>
          <a:noFill/>
          <a:ln w="9525">
            <a:noFill/>
            <a:miter lim="800000"/>
            <a:headEnd/>
            <a:tailEnd/>
          </a:ln>
        </p:spPr>
      </p:pic>
      <p:pic>
        <p:nvPicPr>
          <p:cNvPr id="17414" name="Picture 5"/>
          <p:cNvPicPr>
            <a:picLocks noChangeAspect="1" noChangeArrowheads="1"/>
          </p:cNvPicPr>
          <p:nvPr/>
        </p:nvPicPr>
        <p:blipFill>
          <a:blip r:embed="rId3" cstate="print"/>
          <a:srcRect/>
          <a:stretch>
            <a:fillRect/>
          </a:stretch>
        </p:blipFill>
        <p:spPr bwMode="auto">
          <a:xfrm>
            <a:off x="7978776" y="1579562"/>
            <a:ext cx="396875" cy="685800"/>
          </a:xfrm>
          <a:prstGeom prst="rect">
            <a:avLst/>
          </a:prstGeom>
          <a:noFill/>
          <a:ln w="9525">
            <a:noFill/>
            <a:miter lim="800000"/>
            <a:headEnd/>
            <a:tailEnd/>
          </a:ln>
        </p:spPr>
      </p:pic>
      <p:sp>
        <p:nvSpPr>
          <p:cNvPr id="17415" name="Text Box 6"/>
          <p:cNvSpPr txBox="1">
            <a:spLocks noChangeArrowheads="1"/>
          </p:cNvSpPr>
          <p:nvPr/>
        </p:nvSpPr>
        <p:spPr bwMode="auto">
          <a:xfrm>
            <a:off x="7424739" y="2252257"/>
            <a:ext cx="1607982" cy="338542"/>
          </a:xfrm>
          <a:prstGeom prst="rect">
            <a:avLst/>
          </a:prstGeom>
          <a:noFill/>
          <a:ln w="9525">
            <a:noFill/>
            <a:miter lim="800000"/>
            <a:headEnd/>
            <a:tailEnd/>
          </a:ln>
        </p:spPr>
        <p:txBody>
          <a:bodyPr wrap="none" lIns="91429" tIns="45714" rIns="91429" bIns="45714">
            <a:spAutoFit/>
          </a:bodyPr>
          <a:lstStyle/>
          <a:p>
            <a:r>
              <a:rPr lang="en-US" sz="1600" b="1" dirty="0"/>
              <a:t>Large </a:t>
            </a:r>
            <a:r>
              <a:rPr lang="en-US" sz="1600" b="1" dirty="0" smtClean="0"/>
              <a:t>Vendors</a:t>
            </a:r>
            <a:endParaRPr lang="en-US" sz="1600" b="1" dirty="0"/>
          </a:p>
        </p:txBody>
      </p:sp>
      <p:sp>
        <p:nvSpPr>
          <p:cNvPr id="17416" name="Text Box 7"/>
          <p:cNvSpPr txBox="1">
            <a:spLocks noChangeArrowheads="1"/>
          </p:cNvSpPr>
          <p:nvPr/>
        </p:nvSpPr>
        <p:spPr bwMode="auto">
          <a:xfrm>
            <a:off x="7315202" y="3581399"/>
            <a:ext cx="1846317" cy="338542"/>
          </a:xfrm>
          <a:prstGeom prst="rect">
            <a:avLst/>
          </a:prstGeom>
          <a:noFill/>
          <a:ln w="9525">
            <a:noFill/>
            <a:miter lim="800000"/>
            <a:headEnd/>
            <a:tailEnd/>
          </a:ln>
        </p:spPr>
        <p:txBody>
          <a:bodyPr wrap="none" lIns="91429" tIns="45714" rIns="91429" bIns="45714">
            <a:spAutoFit/>
          </a:bodyPr>
          <a:lstStyle/>
          <a:p>
            <a:pPr algn="ctr"/>
            <a:r>
              <a:rPr lang="en-US" sz="1600" b="1" dirty="0"/>
              <a:t>Mid-Tier </a:t>
            </a:r>
            <a:r>
              <a:rPr lang="en-US" sz="1600" b="1" dirty="0" smtClean="0"/>
              <a:t>Vendors</a:t>
            </a:r>
            <a:endParaRPr lang="en-US" sz="1600" b="1" dirty="0"/>
          </a:p>
        </p:txBody>
      </p:sp>
      <p:sp>
        <p:nvSpPr>
          <p:cNvPr id="17417" name="Text Box 8"/>
          <p:cNvSpPr txBox="1">
            <a:spLocks noChangeArrowheads="1"/>
          </p:cNvSpPr>
          <p:nvPr/>
        </p:nvSpPr>
        <p:spPr bwMode="auto">
          <a:xfrm>
            <a:off x="7386638" y="5224057"/>
            <a:ext cx="1598364" cy="338542"/>
          </a:xfrm>
          <a:prstGeom prst="rect">
            <a:avLst/>
          </a:prstGeom>
          <a:noFill/>
          <a:ln w="9525">
            <a:noFill/>
            <a:miter lim="800000"/>
            <a:headEnd/>
            <a:tailEnd/>
          </a:ln>
        </p:spPr>
        <p:txBody>
          <a:bodyPr wrap="none" lIns="91429" tIns="45714" rIns="91429" bIns="45714">
            <a:spAutoFit/>
          </a:bodyPr>
          <a:lstStyle/>
          <a:p>
            <a:pPr algn="ctr"/>
            <a:r>
              <a:rPr lang="en-US" sz="1600" b="1" dirty="0"/>
              <a:t>Small </a:t>
            </a:r>
            <a:r>
              <a:rPr lang="en-US" sz="1600" b="1" dirty="0" smtClean="0"/>
              <a:t>Vendors</a:t>
            </a:r>
            <a:endParaRPr lang="en-US" sz="1600" b="1" dirty="0"/>
          </a:p>
        </p:txBody>
      </p:sp>
      <p:sp>
        <p:nvSpPr>
          <p:cNvPr id="17418" name="Line 9"/>
          <p:cNvSpPr>
            <a:spLocks noChangeShapeType="1"/>
          </p:cNvSpPr>
          <p:nvPr/>
        </p:nvSpPr>
        <p:spPr bwMode="auto">
          <a:xfrm flipH="1">
            <a:off x="5594766" y="2514599"/>
            <a:ext cx="22698" cy="2237259"/>
          </a:xfrm>
          <a:prstGeom prst="line">
            <a:avLst/>
          </a:prstGeom>
          <a:noFill/>
          <a:ln w="9525">
            <a:solidFill>
              <a:schemeClr val="accent1"/>
            </a:solidFill>
            <a:round/>
            <a:headEnd/>
            <a:tailEnd/>
          </a:ln>
        </p:spPr>
        <p:txBody>
          <a:bodyPr wrap="square" lIns="91429" tIns="45714" rIns="91429" bIns="45714">
            <a:spAutoFit/>
          </a:bodyPr>
          <a:lstStyle/>
          <a:p>
            <a:endParaRPr lang="en-US" dirty="0"/>
          </a:p>
        </p:txBody>
      </p:sp>
      <p:sp>
        <p:nvSpPr>
          <p:cNvPr id="17419" name="Line 10"/>
          <p:cNvSpPr>
            <a:spLocks noChangeShapeType="1"/>
          </p:cNvSpPr>
          <p:nvPr/>
        </p:nvSpPr>
        <p:spPr bwMode="auto">
          <a:xfrm>
            <a:off x="5617464" y="4738888"/>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17420" name="Line 11"/>
          <p:cNvSpPr>
            <a:spLocks noChangeShapeType="1"/>
          </p:cNvSpPr>
          <p:nvPr/>
        </p:nvSpPr>
        <p:spPr bwMode="auto">
          <a:xfrm>
            <a:off x="5617464" y="3159763"/>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pic>
        <p:nvPicPr>
          <p:cNvPr id="17421" name="Picture 12"/>
          <p:cNvPicPr>
            <a:picLocks noChangeAspect="1" noChangeArrowheads="1"/>
          </p:cNvPicPr>
          <p:nvPr/>
        </p:nvPicPr>
        <p:blipFill>
          <a:blip r:embed="rId4" cstate="print"/>
          <a:srcRect/>
          <a:stretch>
            <a:fillRect/>
          </a:stretch>
        </p:blipFill>
        <p:spPr bwMode="auto">
          <a:xfrm>
            <a:off x="163576" y="1219200"/>
            <a:ext cx="685800" cy="657225"/>
          </a:xfrm>
          <a:prstGeom prst="rect">
            <a:avLst/>
          </a:prstGeom>
          <a:noFill/>
          <a:ln w="9525">
            <a:noFill/>
            <a:miter lim="800000"/>
            <a:headEnd/>
            <a:tailEnd/>
          </a:ln>
        </p:spPr>
      </p:pic>
      <p:pic>
        <p:nvPicPr>
          <p:cNvPr id="17422" name="Picture 13"/>
          <p:cNvPicPr>
            <a:picLocks noChangeAspect="1" noChangeArrowheads="1"/>
          </p:cNvPicPr>
          <p:nvPr/>
        </p:nvPicPr>
        <p:blipFill>
          <a:blip r:embed="rId5" cstate="print"/>
          <a:srcRect/>
          <a:stretch>
            <a:fillRect/>
          </a:stretch>
        </p:blipFill>
        <p:spPr bwMode="auto">
          <a:xfrm>
            <a:off x="208026" y="2133600"/>
            <a:ext cx="596900" cy="696913"/>
          </a:xfrm>
          <a:prstGeom prst="rect">
            <a:avLst/>
          </a:prstGeom>
          <a:noFill/>
          <a:ln w="9525">
            <a:noFill/>
            <a:miter lim="800000"/>
            <a:headEnd/>
            <a:tailEnd/>
          </a:ln>
        </p:spPr>
      </p:pic>
      <p:pic>
        <p:nvPicPr>
          <p:cNvPr id="17423" name="Picture 14"/>
          <p:cNvPicPr>
            <a:picLocks noChangeAspect="1" noChangeArrowheads="1"/>
          </p:cNvPicPr>
          <p:nvPr/>
        </p:nvPicPr>
        <p:blipFill>
          <a:blip r:embed="rId6" cstate="print"/>
          <a:srcRect/>
          <a:stretch>
            <a:fillRect/>
          </a:stretch>
        </p:blipFill>
        <p:spPr bwMode="auto">
          <a:xfrm>
            <a:off x="125476" y="2971800"/>
            <a:ext cx="762000" cy="615950"/>
          </a:xfrm>
          <a:prstGeom prst="rect">
            <a:avLst/>
          </a:prstGeom>
          <a:noFill/>
          <a:ln w="9525">
            <a:noFill/>
            <a:miter lim="800000"/>
            <a:headEnd/>
            <a:tailEnd/>
          </a:ln>
        </p:spPr>
      </p:pic>
      <p:sp>
        <p:nvSpPr>
          <p:cNvPr id="211983" name="Text Box 15"/>
          <p:cNvSpPr txBox="1">
            <a:spLocks noChangeArrowheads="1"/>
          </p:cNvSpPr>
          <p:nvPr/>
        </p:nvSpPr>
        <p:spPr bwMode="auto">
          <a:xfrm>
            <a:off x="5270500" y="1472636"/>
            <a:ext cx="2044127" cy="584763"/>
          </a:xfrm>
          <a:prstGeom prst="rect">
            <a:avLst/>
          </a:prstGeom>
          <a:noFill/>
          <a:ln w="9525">
            <a:noFill/>
            <a:miter lim="800000"/>
            <a:headEnd/>
            <a:tailEnd/>
          </a:ln>
        </p:spPr>
        <p:txBody>
          <a:bodyPr wrap="none" lIns="91429" tIns="45714" rIns="91429" bIns="45714">
            <a:spAutoFit/>
          </a:bodyPr>
          <a:lstStyle/>
          <a:p>
            <a:pPr algn="ctr"/>
            <a:r>
              <a:rPr lang="en-US" sz="1600" b="1" dirty="0" smtClean="0"/>
              <a:t>Vendor</a:t>
            </a:r>
            <a:endParaRPr lang="en-US" sz="1600" b="1" dirty="0"/>
          </a:p>
          <a:p>
            <a:pPr algn="ctr"/>
            <a:r>
              <a:rPr lang="en-US" sz="1600" b="1" dirty="0"/>
              <a:t>integration options</a:t>
            </a:r>
          </a:p>
        </p:txBody>
      </p:sp>
      <p:pic>
        <p:nvPicPr>
          <p:cNvPr id="17425" name="Picture 16"/>
          <p:cNvPicPr>
            <a:picLocks noChangeAspect="1" noChangeArrowheads="1"/>
          </p:cNvPicPr>
          <p:nvPr/>
        </p:nvPicPr>
        <p:blipFill>
          <a:blip r:embed="rId7" cstate="print"/>
          <a:srcRect/>
          <a:stretch>
            <a:fillRect/>
          </a:stretch>
        </p:blipFill>
        <p:spPr bwMode="auto">
          <a:xfrm>
            <a:off x="8007351" y="4495799"/>
            <a:ext cx="220663" cy="685800"/>
          </a:xfrm>
          <a:prstGeom prst="rect">
            <a:avLst/>
          </a:prstGeom>
          <a:noFill/>
          <a:ln w="9525">
            <a:noFill/>
            <a:miter lim="800000"/>
            <a:headEnd/>
            <a:tailEnd/>
          </a:ln>
        </p:spPr>
      </p:pic>
      <p:pic>
        <p:nvPicPr>
          <p:cNvPr id="17426" name="Picture 17"/>
          <p:cNvPicPr>
            <a:picLocks noChangeAspect="1" noChangeArrowheads="1"/>
          </p:cNvPicPr>
          <p:nvPr/>
        </p:nvPicPr>
        <p:blipFill>
          <a:blip r:embed="rId8" cstate="print"/>
          <a:srcRect/>
          <a:stretch>
            <a:fillRect/>
          </a:stretch>
        </p:blipFill>
        <p:spPr bwMode="auto">
          <a:xfrm>
            <a:off x="49276" y="3886199"/>
            <a:ext cx="914400" cy="636588"/>
          </a:xfrm>
          <a:prstGeom prst="rect">
            <a:avLst/>
          </a:prstGeom>
          <a:noFill/>
          <a:ln w="9525">
            <a:noFill/>
            <a:miter lim="800000"/>
            <a:headEnd/>
            <a:tailEnd/>
          </a:ln>
        </p:spPr>
      </p:pic>
      <p:pic>
        <p:nvPicPr>
          <p:cNvPr id="17427" name="Picture 18"/>
          <p:cNvPicPr>
            <a:picLocks noChangeAspect="1" noChangeArrowheads="1"/>
          </p:cNvPicPr>
          <p:nvPr/>
        </p:nvPicPr>
        <p:blipFill>
          <a:blip r:embed="rId9" cstate="print"/>
          <a:srcRect/>
          <a:stretch>
            <a:fillRect/>
          </a:stretch>
        </p:blipFill>
        <p:spPr bwMode="auto">
          <a:xfrm>
            <a:off x="232633" y="5486399"/>
            <a:ext cx="547688" cy="762000"/>
          </a:xfrm>
          <a:prstGeom prst="rect">
            <a:avLst/>
          </a:prstGeom>
          <a:noFill/>
          <a:ln w="9525">
            <a:noFill/>
            <a:miter lim="800000"/>
            <a:headEnd/>
            <a:tailEnd/>
          </a:ln>
        </p:spPr>
      </p:pic>
      <p:pic>
        <p:nvPicPr>
          <p:cNvPr id="17428" name="Picture 19"/>
          <p:cNvPicPr>
            <a:picLocks noChangeAspect="1" noChangeArrowheads="1"/>
          </p:cNvPicPr>
          <p:nvPr/>
        </p:nvPicPr>
        <p:blipFill>
          <a:blip r:embed="rId10" cstate="print"/>
          <a:srcRect/>
          <a:stretch>
            <a:fillRect/>
          </a:stretch>
        </p:blipFill>
        <p:spPr bwMode="auto">
          <a:xfrm>
            <a:off x="250096" y="4648199"/>
            <a:ext cx="512763" cy="762000"/>
          </a:xfrm>
          <a:prstGeom prst="rect">
            <a:avLst/>
          </a:prstGeom>
          <a:noFill/>
          <a:ln w="9525">
            <a:noFill/>
            <a:miter lim="800000"/>
            <a:headEnd/>
            <a:tailEnd/>
          </a:ln>
        </p:spPr>
      </p:pic>
      <p:sp>
        <p:nvSpPr>
          <p:cNvPr id="17429" name="Line 20"/>
          <p:cNvSpPr>
            <a:spLocks noChangeShapeType="1"/>
          </p:cNvSpPr>
          <p:nvPr/>
        </p:nvSpPr>
        <p:spPr bwMode="auto">
          <a:xfrm>
            <a:off x="1295400" y="1447799"/>
            <a:ext cx="0" cy="4495800"/>
          </a:xfrm>
          <a:prstGeom prst="line">
            <a:avLst/>
          </a:prstGeom>
          <a:noFill/>
          <a:ln w="9525">
            <a:solidFill>
              <a:schemeClr val="accent1"/>
            </a:solidFill>
            <a:round/>
            <a:headEnd/>
            <a:tailEnd/>
          </a:ln>
        </p:spPr>
        <p:txBody>
          <a:bodyPr lIns="91429" tIns="45714" rIns="91429" bIns="45714">
            <a:spAutoFit/>
          </a:bodyPr>
          <a:lstStyle/>
          <a:p>
            <a:endParaRPr lang="en-US" dirty="0"/>
          </a:p>
        </p:txBody>
      </p:sp>
      <p:sp>
        <p:nvSpPr>
          <p:cNvPr id="17430" name="Line 21"/>
          <p:cNvSpPr>
            <a:spLocks noChangeShapeType="1"/>
          </p:cNvSpPr>
          <p:nvPr/>
        </p:nvSpPr>
        <p:spPr bwMode="auto">
          <a:xfrm>
            <a:off x="838200" y="1447799"/>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17431" name="Line 22"/>
          <p:cNvSpPr>
            <a:spLocks noChangeShapeType="1"/>
          </p:cNvSpPr>
          <p:nvPr/>
        </p:nvSpPr>
        <p:spPr bwMode="auto">
          <a:xfrm>
            <a:off x="838200" y="5943599"/>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17432" name="Line 23"/>
          <p:cNvSpPr>
            <a:spLocks noChangeShapeType="1"/>
          </p:cNvSpPr>
          <p:nvPr/>
        </p:nvSpPr>
        <p:spPr bwMode="auto">
          <a:xfrm>
            <a:off x="1295400" y="3657599"/>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pic>
        <p:nvPicPr>
          <p:cNvPr id="17433" name="Picture 24"/>
          <p:cNvPicPr>
            <a:picLocks noChangeAspect="1" noChangeArrowheads="1"/>
          </p:cNvPicPr>
          <p:nvPr/>
        </p:nvPicPr>
        <p:blipFill>
          <a:blip r:embed="rId11" cstate="print"/>
          <a:srcRect/>
          <a:stretch>
            <a:fillRect/>
          </a:stretch>
        </p:blipFill>
        <p:spPr bwMode="auto">
          <a:xfrm>
            <a:off x="1496219" y="3200399"/>
            <a:ext cx="914400" cy="909638"/>
          </a:xfrm>
          <a:prstGeom prst="rect">
            <a:avLst/>
          </a:prstGeom>
          <a:noFill/>
          <a:ln w="9525">
            <a:noFill/>
            <a:miter lim="800000"/>
            <a:headEnd/>
            <a:tailEnd/>
          </a:ln>
        </p:spPr>
      </p:pic>
      <p:sp>
        <p:nvSpPr>
          <p:cNvPr id="17435" name="Text Box 26"/>
          <p:cNvSpPr txBox="1">
            <a:spLocks noChangeArrowheads="1"/>
          </p:cNvSpPr>
          <p:nvPr/>
        </p:nvSpPr>
        <p:spPr bwMode="auto">
          <a:xfrm>
            <a:off x="6134496" y="2990492"/>
            <a:ext cx="1016602" cy="338542"/>
          </a:xfrm>
          <a:prstGeom prst="rect">
            <a:avLst/>
          </a:prstGeom>
          <a:noFill/>
          <a:ln w="9525">
            <a:noFill/>
            <a:miter lim="800000"/>
            <a:headEnd/>
            <a:tailEnd/>
          </a:ln>
        </p:spPr>
        <p:txBody>
          <a:bodyPr wrap="none" lIns="91429" tIns="45714" rIns="91429" bIns="45714">
            <a:spAutoFit/>
          </a:bodyPr>
          <a:lstStyle/>
          <a:p>
            <a:pPr algn="ctr"/>
            <a:r>
              <a:rPr lang="en-US" sz="1600" b="1" dirty="0" smtClean="0"/>
              <a:t>EDI/XML</a:t>
            </a:r>
          </a:p>
        </p:txBody>
      </p:sp>
      <p:sp>
        <p:nvSpPr>
          <p:cNvPr id="17436" name="Text Box 27"/>
          <p:cNvSpPr txBox="1">
            <a:spLocks noChangeArrowheads="1"/>
          </p:cNvSpPr>
          <p:nvPr/>
        </p:nvSpPr>
        <p:spPr bwMode="auto">
          <a:xfrm>
            <a:off x="6142318" y="4569617"/>
            <a:ext cx="876628" cy="338542"/>
          </a:xfrm>
          <a:prstGeom prst="rect">
            <a:avLst/>
          </a:prstGeom>
          <a:noFill/>
          <a:ln w="9525">
            <a:noFill/>
            <a:miter lim="800000"/>
            <a:headEnd/>
            <a:tailEnd/>
          </a:ln>
        </p:spPr>
        <p:txBody>
          <a:bodyPr wrap="none" lIns="91429" tIns="45714" rIns="91429" bIns="45714">
            <a:spAutoFit/>
          </a:bodyPr>
          <a:lstStyle/>
          <a:p>
            <a:r>
              <a:rPr lang="en-US" sz="1600" b="1" dirty="0"/>
              <a:t>Web UI</a:t>
            </a:r>
            <a:endParaRPr lang="en-US" sz="1200" b="1" dirty="0"/>
          </a:p>
        </p:txBody>
      </p:sp>
      <p:sp>
        <p:nvSpPr>
          <p:cNvPr id="17437" name="Line 28"/>
          <p:cNvSpPr>
            <a:spLocks noChangeShapeType="1"/>
          </p:cNvSpPr>
          <p:nvPr/>
        </p:nvSpPr>
        <p:spPr bwMode="auto">
          <a:xfrm>
            <a:off x="7315200" y="1981199"/>
            <a:ext cx="0" cy="2971800"/>
          </a:xfrm>
          <a:prstGeom prst="line">
            <a:avLst/>
          </a:prstGeom>
          <a:noFill/>
          <a:ln w="9525">
            <a:solidFill>
              <a:schemeClr val="accent1"/>
            </a:solidFill>
            <a:round/>
            <a:headEnd/>
            <a:tailEnd/>
          </a:ln>
        </p:spPr>
        <p:txBody>
          <a:bodyPr wrap="square" lIns="91429" tIns="45714" rIns="91429" bIns="45714">
            <a:spAutoFit/>
          </a:bodyPr>
          <a:lstStyle/>
          <a:p>
            <a:endParaRPr lang="en-US" dirty="0"/>
          </a:p>
        </p:txBody>
      </p:sp>
      <p:sp>
        <p:nvSpPr>
          <p:cNvPr id="17438" name="Line 29"/>
          <p:cNvSpPr>
            <a:spLocks noChangeShapeType="1"/>
          </p:cNvSpPr>
          <p:nvPr/>
        </p:nvSpPr>
        <p:spPr bwMode="auto">
          <a:xfrm>
            <a:off x="7332408" y="4952999"/>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17439" name="Line 30"/>
          <p:cNvSpPr>
            <a:spLocks noChangeShapeType="1"/>
          </p:cNvSpPr>
          <p:nvPr/>
        </p:nvSpPr>
        <p:spPr bwMode="auto">
          <a:xfrm>
            <a:off x="7332408" y="1981199"/>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grpSp>
        <p:nvGrpSpPr>
          <p:cNvPr id="2" name="Group 31"/>
          <p:cNvGrpSpPr>
            <a:grpSpLocks/>
          </p:cNvGrpSpPr>
          <p:nvPr/>
        </p:nvGrpSpPr>
        <p:grpSpPr bwMode="auto">
          <a:xfrm>
            <a:off x="4273550" y="3200399"/>
            <a:ext cx="1060450" cy="793750"/>
            <a:chOff x="3408" y="2112"/>
            <a:chExt cx="668" cy="500"/>
          </a:xfrm>
        </p:grpSpPr>
        <p:pic>
          <p:nvPicPr>
            <p:cNvPr id="17444" name="Picture 32" descr="globalReg"/>
            <p:cNvPicPr>
              <a:picLocks noChangeAspect="1" noChangeArrowheads="1"/>
            </p:cNvPicPr>
            <p:nvPr/>
          </p:nvPicPr>
          <p:blipFill>
            <a:blip r:embed="rId12" cstate="print"/>
            <a:srcRect/>
            <a:stretch>
              <a:fillRect/>
            </a:stretch>
          </p:blipFill>
          <p:spPr bwMode="auto">
            <a:xfrm>
              <a:off x="3408" y="2112"/>
              <a:ext cx="668" cy="500"/>
            </a:xfrm>
            <a:prstGeom prst="rect">
              <a:avLst/>
            </a:prstGeom>
            <a:noFill/>
            <a:ln w="9525">
              <a:noFill/>
              <a:miter lim="800000"/>
              <a:headEnd/>
              <a:tailEnd/>
            </a:ln>
          </p:spPr>
        </p:pic>
        <p:sp>
          <p:nvSpPr>
            <p:cNvPr id="17445" name="Text Box 33"/>
            <p:cNvSpPr txBox="1">
              <a:spLocks noChangeArrowheads="1"/>
            </p:cNvSpPr>
            <p:nvPr/>
          </p:nvSpPr>
          <p:spPr bwMode="auto">
            <a:xfrm>
              <a:off x="3550" y="2256"/>
              <a:ext cx="386" cy="212"/>
            </a:xfrm>
            <a:prstGeom prst="rect">
              <a:avLst/>
            </a:prstGeom>
            <a:noFill/>
            <a:ln w="9525">
              <a:noFill/>
              <a:miter lim="800000"/>
              <a:headEnd/>
              <a:tailEnd/>
            </a:ln>
          </p:spPr>
          <p:txBody>
            <a:bodyPr wrap="none">
              <a:spAutoFit/>
            </a:bodyPr>
            <a:lstStyle/>
            <a:p>
              <a:pPr algn="ctr"/>
              <a:r>
                <a:rPr lang="en-US" sz="1600" b="1" dirty="0">
                  <a:solidFill>
                    <a:schemeClr val="tx2"/>
                  </a:solidFill>
                </a:rPr>
                <a:t>GXS</a:t>
              </a:r>
            </a:p>
          </p:txBody>
        </p:sp>
      </p:grpSp>
      <p:sp>
        <p:nvSpPr>
          <p:cNvPr id="17441" name="Line 10"/>
          <p:cNvSpPr>
            <a:spLocks noChangeShapeType="1"/>
          </p:cNvSpPr>
          <p:nvPr/>
        </p:nvSpPr>
        <p:spPr bwMode="auto">
          <a:xfrm>
            <a:off x="5617464" y="3921561"/>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17442" name="Text Box 26"/>
          <p:cNvSpPr txBox="1">
            <a:spLocks noChangeArrowheads="1"/>
          </p:cNvSpPr>
          <p:nvPr/>
        </p:nvSpPr>
        <p:spPr bwMode="auto">
          <a:xfrm>
            <a:off x="6074664" y="3723260"/>
            <a:ext cx="1011936" cy="584763"/>
          </a:xfrm>
          <a:prstGeom prst="rect">
            <a:avLst/>
          </a:prstGeom>
          <a:noFill/>
          <a:ln w="9525">
            <a:noFill/>
            <a:miter lim="800000"/>
            <a:headEnd/>
            <a:tailEnd/>
          </a:ln>
        </p:spPr>
        <p:txBody>
          <a:bodyPr wrap="square" lIns="91429" tIns="45714" rIns="91429" bIns="45714">
            <a:spAutoFit/>
          </a:bodyPr>
          <a:lstStyle/>
          <a:p>
            <a:pPr algn="ctr"/>
            <a:r>
              <a:rPr lang="en-US" sz="1600" b="1" dirty="0" smtClean="0"/>
              <a:t>Text File </a:t>
            </a:r>
            <a:r>
              <a:rPr lang="en-US" sz="1600" b="1" dirty="0"/>
              <a:t>upload</a:t>
            </a:r>
            <a:endParaRPr lang="en-US" sz="1200" b="1" dirty="0"/>
          </a:p>
        </p:txBody>
      </p:sp>
      <p:sp>
        <p:nvSpPr>
          <p:cNvPr id="17443" name="Text Box 25"/>
          <p:cNvSpPr txBox="1">
            <a:spLocks noChangeArrowheads="1"/>
          </p:cNvSpPr>
          <p:nvPr/>
        </p:nvSpPr>
        <p:spPr bwMode="auto">
          <a:xfrm>
            <a:off x="3886200" y="4018013"/>
            <a:ext cx="1828800" cy="323153"/>
          </a:xfrm>
          <a:prstGeom prst="rect">
            <a:avLst/>
          </a:prstGeom>
          <a:noFill/>
          <a:ln w="9525">
            <a:noFill/>
            <a:miter lim="800000"/>
            <a:headEnd/>
            <a:tailEnd/>
          </a:ln>
        </p:spPr>
        <p:txBody>
          <a:bodyPr lIns="91429" tIns="45714" rIns="91429" bIns="45714">
            <a:spAutoFit/>
          </a:bodyPr>
          <a:lstStyle/>
          <a:p>
            <a:pPr algn="ctr"/>
            <a:r>
              <a:rPr lang="en-US" sz="1500" b="1" dirty="0" smtClean="0"/>
              <a:t>Active Catalogue</a:t>
            </a:r>
            <a:endParaRPr lang="en-US" sz="1500" b="1" dirty="0"/>
          </a:p>
        </p:txBody>
      </p:sp>
      <p:sp>
        <p:nvSpPr>
          <p:cNvPr id="40" name="Text Box 76"/>
          <p:cNvSpPr txBox="1">
            <a:spLocks noChangeArrowheads="1"/>
          </p:cNvSpPr>
          <p:nvPr/>
        </p:nvSpPr>
        <p:spPr bwMode="auto">
          <a:xfrm>
            <a:off x="2437758" y="3038474"/>
            <a:ext cx="1016602" cy="338542"/>
          </a:xfrm>
          <a:prstGeom prst="rect">
            <a:avLst/>
          </a:prstGeom>
          <a:noFill/>
          <a:ln w="9525">
            <a:noFill/>
            <a:miter lim="800000"/>
            <a:headEnd/>
            <a:tailEnd/>
          </a:ln>
          <a:effectLst/>
        </p:spPr>
        <p:txBody>
          <a:bodyPr wrap="none" lIns="91429" tIns="45714" rIns="91429" bIns="45714">
            <a:spAutoFit/>
          </a:bodyPr>
          <a:lstStyle/>
          <a:p>
            <a:pPr algn="ctr"/>
            <a:r>
              <a:rPr lang="en-US" sz="1600" b="1" dirty="0" smtClean="0"/>
              <a:t>EDI/XML</a:t>
            </a:r>
          </a:p>
        </p:txBody>
      </p:sp>
      <p:sp>
        <p:nvSpPr>
          <p:cNvPr id="41" name="Text Box 77"/>
          <p:cNvSpPr txBox="1">
            <a:spLocks noChangeArrowheads="1"/>
          </p:cNvSpPr>
          <p:nvPr/>
        </p:nvSpPr>
        <p:spPr bwMode="auto">
          <a:xfrm>
            <a:off x="2299624" y="2180259"/>
            <a:ext cx="1194537" cy="507819"/>
          </a:xfrm>
          <a:prstGeom prst="rect">
            <a:avLst/>
          </a:prstGeom>
          <a:noFill/>
          <a:ln w="9525">
            <a:noFill/>
            <a:miter lim="800000"/>
            <a:headEnd/>
            <a:tailEnd/>
          </a:ln>
          <a:effectLst/>
        </p:spPr>
        <p:txBody>
          <a:bodyPr wrap="none" lIns="91429" tIns="45714" rIns="91429" bIns="45714">
            <a:spAutoFit/>
          </a:bodyPr>
          <a:lstStyle/>
          <a:p>
            <a:pPr algn="ctr"/>
            <a:r>
              <a:rPr lang="en-US" sz="1600" b="1" dirty="0" smtClean="0"/>
              <a:t>Real-time</a:t>
            </a:r>
            <a:endParaRPr lang="en-US" sz="1100" b="1" dirty="0" smtClean="0"/>
          </a:p>
          <a:p>
            <a:pPr algn="ctr"/>
            <a:r>
              <a:rPr lang="en-US" sz="1100" b="1" dirty="0" smtClean="0"/>
              <a:t>(Web Services)</a:t>
            </a:r>
            <a:endParaRPr lang="en-US" sz="1100" b="1" dirty="0"/>
          </a:p>
        </p:txBody>
      </p:sp>
      <p:sp>
        <p:nvSpPr>
          <p:cNvPr id="42" name="Text Box 78"/>
          <p:cNvSpPr txBox="1">
            <a:spLocks noChangeArrowheads="1"/>
          </p:cNvSpPr>
          <p:nvPr/>
        </p:nvSpPr>
        <p:spPr bwMode="auto">
          <a:xfrm>
            <a:off x="2589971" y="3854757"/>
            <a:ext cx="876628" cy="338542"/>
          </a:xfrm>
          <a:prstGeom prst="rect">
            <a:avLst/>
          </a:prstGeom>
          <a:noFill/>
          <a:ln w="9525">
            <a:noFill/>
            <a:miter lim="800000"/>
            <a:headEnd/>
            <a:tailEnd/>
          </a:ln>
          <a:effectLst/>
        </p:spPr>
        <p:txBody>
          <a:bodyPr wrap="none" lIns="91429" tIns="45714" rIns="91429" bIns="45714">
            <a:spAutoFit/>
          </a:bodyPr>
          <a:lstStyle/>
          <a:p>
            <a:pPr algn="ctr"/>
            <a:r>
              <a:rPr lang="en-US" sz="1600" b="1" dirty="0"/>
              <a:t>Web UI</a:t>
            </a:r>
          </a:p>
        </p:txBody>
      </p:sp>
      <p:sp>
        <p:nvSpPr>
          <p:cNvPr id="45" name="Line 9"/>
          <p:cNvSpPr>
            <a:spLocks noChangeShapeType="1"/>
          </p:cNvSpPr>
          <p:nvPr/>
        </p:nvSpPr>
        <p:spPr bwMode="auto">
          <a:xfrm>
            <a:off x="3962400" y="2514599"/>
            <a:ext cx="0" cy="2194560"/>
          </a:xfrm>
          <a:prstGeom prst="line">
            <a:avLst/>
          </a:prstGeom>
          <a:noFill/>
          <a:ln w="9525">
            <a:solidFill>
              <a:schemeClr val="accent1"/>
            </a:solidFill>
            <a:round/>
            <a:headEnd/>
            <a:tailEnd/>
          </a:ln>
        </p:spPr>
        <p:txBody>
          <a:bodyPr lIns="91429" tIns="45714" rIns="91429" bIns="45714">
            <a:spAutoFit/>
          </a:bodyPr>
          <a:lstStyle/>
          <a:p>
            <a:endParaRPr lang="en-US" dirty="0"/>
          </a:p>
        </p:txBody>
      </p:sp>
      <p:sp>
        <p:nvSpPr>
          <p:cNvPr id="46" name="Line 10"/>
          <p:cNvSpPr>
            <a:spLocks noChangeShapeType="1"/>
          </p:cNvSpPr>
          <p:nvPr/>
        </p:nvSpPr>
        <p:spPr bwMode="auto">
          <a:xfrm>
            <a:off x="3505200" y="4722069"/>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47" name="Line 11"/>
          <p:cNvSpPr>
            <a:spLocks noChangeShapeType="1"/>
          </p:cNvSpPr>
          <p:nvPr/>
        </p:nvSpPr>
        <p:spPr bwMode="auto">
          <a:xfrm>
            <a:off x="3505200" y="2500899"/>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48" name="Text Box 15"/>
          <p:cNvSpPr txBox="1">
            <a:spLocks noChangeArrowheads="1"/>
          </p:cNvSpPr>
          <p:nvPr/>
        </p:nvSpPr>
        <p:spPr bwMode="auto">
          <a:xfrm>
            <a:off x="2146300" y="1472636"/>
            <a:ext cx="2044127" cy="584763"/>
          </a:xfrm>
          <a:prstGeom prst="rect">
            <a:avLst/>
          </a:prstGeom>
          <a:noFill/>
          <a:ln w="9525">
            <a:noFill/>
            <a:miter lim="800000"/>
            <a:headEnd/>
            <a:tailEnd/>
          </a:ln>
        </p:spPr>
        <p:txBody>
          <a:bodyPr wrap="none" lIns="91429" tIns="45714" rIns="91429" bIns="45714">
            <a:spAutoFit/>
          </a:bodyPr>
          <a:lstStyle/>
          <a:p>
            <a:pPr algn="ctr"/>
            <a:r>
              <a:rPr lang="en-US" sz="1600" b="1" dirty="0" smtClean="0"/>
              <a:t>Retailer</a:t>
            </a:r>
            <a:endParaRPr lang="en-US" sz="1600" b="1" dirty="0"/>
          </a:p>
          <a:p>
            <a:pPr algn="ctr"/>
            <a:r>
              <a:rPr lang="en-US" sz="1600" b="1" dirty="0"/>
              <a:t>integration options</a:t>
            </a:r>
          </a:p>
        </p:txBody>
      </p:sp>
      <p:sp>
        <p:nvSpPr>
          <p:cNvPr id="49" name="Text Box 78"/>
          <p:cNvSpPr txBox="1">
            <a:spLocks noChangeArrowheads="1"/>
          </p:cNvSpPr>
          <p:nvPr/>
        </p:nvSpPr>
        <p:spPr bwMode="auto">
          <a:xfrm>
            <a:off x="2286000" y="4429688"/>
            <a:ext cx="1221786" cy="584763"/>
          </a:xfrm>
          <a:prstGeom prst="rect">
            <a:avLst/>
          </a:prstGeom>
          <a:noFill/>
          <a:ln w="9525">
            <a:noFill/>
            <a:miter lim="800000"/>
            <a:headEnd/>
            <a:tailEnd/>
          </a:ln>
          <a:effectLst/>
        </p:spPr>
        <p:txBody>
          <a:bodyPr wrap="none" lIns="91429" tIns="45714" rIns="91429" bIns="45714">
            <a:spAutoFit/>
          </a:bodyPr>
          <a:lstStyle/>
          <a:p>
            <a:pPr algn="ctr"/>
            <a:r>
              <a:rPr lang="en-US" sz="1600" b="1" dirty="0" smtClean="0"/>
              <a:t> Text File</a:t>
            </a:r>
          </a:p>
          <a:p>
            <a:pPr algn="ctr"/>
            <a:r>
              <a:rPr lang="en-US" sz="1600" b="1" dirty="0" smtClean="0"/>
              <a:t> Download</a:t>
            </a:r>
            <a:endParaRPr lang="en-US" sz="1600" b="1" dirty="0"/>
          </a:p>
        </p:txBody>
      </p:sp>
      <p:sp>
        <p:nvSpPr>
          <p:cNvPr id="50" name="Line 10"/>
          <p:cNvSpPr>
            <a:spLocks noChangeShapeType="1"/>
          </p:cNvSpPr>
          <p:nvPr/>
        </p:nvSpPr>
        <p:spPr bwMode="auto">
          <a:xfrm>
            <a:off x="3505200" y="4021728"/>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51" name="Line 11"/>
          <p:cNvSpPr>
            <a:spLocks noChangeShapeType="1"/>
          </p:cNvSpPr>
          <p:nvPr/>
        </p:nvSpPr>
        <p:spPr bwMode="auto">
          <a:xfrm>
            <a:off x="3505200" y="3187063"/>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sp>
        <p:nvSpPr>
          <p:cNvPr id="52" name="Rectangle 5"/>
          <p:cNvSpPr>
            <a:spLocks noChangeArrowheads="1"/>
          </p:cNvSpPr>
          <p:nvPr/>
        </p:nvSpPr>
        <p:spPr bwMode="auto">
          <a:xfrm>
            <a:off x="1417638" y="5797550"/>
            <a:ext cx="6354762" cy="679450"/>
          </a:xfrm>
          <a:prstGeom prst="rect">
            <a:avLst/>
          </a:prstGeom>
          <a:noFill/>
          <a:ln w="9525">
            <a:noFill/>
            <a:miter lim="800000"/>
            <a:headEnd/>
            <a:tailEnd/>
          </a:ln>
        </p:spPr>
        <p:txBody>
          <a:bodyPr/>
          <a:lstStyle/>
          <a:p>
            <a:pPr algn="ctr" eaLnBrk="1" hangingPunct="1">
              <a:lnSpc>
                <a:spcPct val="120000"/>
              </a:lnSpc>
              <a:spcBef>
                <a:spcPct val="40000"/>
              </a:spcBef>
            </a:pPr>
            <a:r>
              <a:rPr lang="en-US" sz="1400" dirty="0">
                <a:ea typeface="Osaka" pitchFamily="1" charset="-128"/>
              </a:rPr>
              <a:t>Flexible and comprehensive capabilities </a:t>
            </a:r>
            <a:r>
              <a:rPr lang="en-US" sz="1400" b="1" dirty="0">
                <a:ea typeface="Osaka" pitchFamily="1" charset="-128"/>
              </a:rPr>
              <a:t>increase operational efficiencies</a:t>
            </a:r>
            <a:r>
              <a:rPr lang="en-US" sz="1400" dirty="0">
                <a:ea typeface="Osaka" pitchFamily="1" charset="-128"/>
              </a:rPr>
              <a:t> and </a:t>
            </a:r>
            <a:r>
              <a:rPr lang="en-US" sz="1400" b="1" dirty="0">
                <a:ea typeface="Osaka" pitchFamily="1" charset="-128"/>
              </a:rPr>
              <a:t>ensure compliance</a:t>
            </a:r>
            <a:r>
              <a:rPr lang="en-US" sz="1400" dirty="0">
                <a:ea typeface="Osaka" pitchFamily="1" charset="-128"/>
              </a:rPr>
              <a:t> with diverse trading partner requirements.</a:t>
            </a:r>
          </a:p>
        </p:txBody>
      </p:sp>
      <p:sp>
        <p:nvSpPr>
          <p:cNvPr id="53" name="Text Box 77"/>
          <p:cNvSpPr txBox="1">
            <a:spLocks noChangeArrowheads="1"/>
          </p:cNvSpPr>
          <p:nvPr/>
        </p:nvSpPr>
        <p:spPr bwMode="auto">
          <a:xfrm>
            <a:off x="6051017" y="2228146"/>
            <a:ext cx="1194537" cy="507819"/>
          </a:xfrm>
          <a:prstGeom prst="rect">
            <a:avLst/>
          </a:prstGeom>
          <a:noFill/>
          <a:ln w="9525">
            <a:noFill/>
            <a:miter lim="800000"/>
            <a:headEnd/>
            <a:tailEnd/>
          </a:ln>
          <a:effectLst/>
        </p:spPr>
        <p:txBody>
          <a:bodyPr wrap="none" lIns="91429" tIns="45714" rIns="91429" bIns="45714">
            <a:spAutoFit/>
          </a:bodyPr>
          <a:lstStyle/>
          <a:p>
            <a:pPr algn="ctr"/>
            <a:r>
              <a:rPr lang="en-US" sz="1600" b="1" dirty="0" smtClean="0"/>
              <a:t>Real-time</a:t>
            </a:r>
            <a:endParaRPr lang="en-US" sz="1100" b="1" dirty="0" smtClean="0"/>
          </a:p>
          <a:p>
            <a:pPr algn="ctr"/>
            <a:r>
              <a:rPr lang="en-US" sz="1100" b="1" dirty="0" smtClean="0"/>
              <a:t>(Web Services)</a:t>
            </a:r>
            <a:endParaRPr lang="en-US" sz="1100" b="1" dirty="0"/>
          </a:p>
        </p:txBody>
      </p:sp>
      <p:sp>
        <p:nvSpPr>
          <p:cNvPr id="54" name="Line 11"/>
          <p:cNvSpPr>
            <a:spLocks noChangeShapeType="1"/>
          </p:cNvSpPr>
          <p:nvPr/>
        </p:nvSpPr>
        <p:spPr bwMode="auto">
          <a:xfrm>
            <a:off x="5617464" y="2515998"/>
            <a:ext cx="457200" cy="0"/>
          </a:xfrm>
          <a:prstGeom prst="line">
            <a:avLst/>
          </a:prstGeom>
          <a:noFill/>
          <a:ln w="9525">
            <a:solidFill>
              <a:schemeClr val="accent1"/>
            </a:solidFill>
            <a:round/>
            <a:headEnd/>
            <a:tailEnd/>
          </a:ln>
        </p:spPr>
        <p:txBody>
          <a:bodyPr wrap="none" lIns="91429" tIns="45714" rIns="91429" bIns="45714">
            <a:spAutoFit/>
          </a:bodyPr>
          <a:lstStyle/>
          <a:p>
            <a:endParaRPr lang="en-US" dirty="0"/>
          </a:p>
        </p:txBody>
      </p:sp>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48199" y="3285455"/>
            <a:ext cx="610440" cy="28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ition04.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04800" y="2819400"/>
            <a:ext cx="6820265" cy="584775"/>
          </a:xfrm>
          <a:prstGeom prst="rect">
            <a:avLst/>
          </a:prstGeom>
          <a:noFill/>
        </p:spPr>
        <p:txBody>
          <a:bodyPr wrap="none" rtlCol="0">
            <a:spAutoFit/>
          </a:bodyPr>
          <a:lstStyle/>
          <a:p>
            <a:r>
              <a:rPr lang="en-GB" sz="3200" b="1" dirty="0"/>
              <a:t>DSG and GXS Required Attributes</a:t>
            </a:r>
          </a:p>
        </p:txBody>
      </p:sp>
      <p:pic>
        <p:nvPicPr>
          <p:cNvPr id="6" name="Picture 5" descr="stripe.png"/>
          <p:cNvPicPr>
            <a:picLocks noChangeAspect="1"/>
          </p:cNvPicPr>
          <p:nvPr/>
        </p:nvPicPr>
        <p:blipFill>
          <a:blip r:embed="rId3" cstate="screen"/>
          <a:stretch>
            <a:fillRect/>
          </a:stretch>
        </p:blipFill>
        <p:spPr>
          <a:xfrm>
            <a:off x="378" y="3404618"/>
            <a:ext cx="9143244" cy="4876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1828800" y="1635868"/>
            <a:ext cx="7256462" cy="4343400"/>
          </a:xfrm>
        </p:spPr>
        <p:txBody>
          <a:bodyPr/>
          <a:lstStyle/>
          <a:p>
            <a:pPr eaLnBrk="1" hangingPunct="1">
              <a:lnSpc>
                <a:spcPct val="80000"/>
              </a:lnSpc>
              <a:buFontTx/>
              <a:buNone/>
              <a:tabLst>
                <a:tab pos="2522538" algn="l"/>
                <a:tab pos="4621213" algn="l"/>
              </a:tabLst>
            </a:pPr>
            <a:r>
              <a:rPr lang="en-US" sz="1400" dirty="0" smtClean="0"/>
              <a:t>UPC/EAN/GTIN	NRF Size Code	Discontinued Date</a:t>
            </a:r>
          </a:p>
          <a:p>
            <a:pPr eaLnBrk="1" hangingPunct="1">
              <a:lnSpc>
                <a:spcPct val="80000"/>
              </a:lnSpc>
              <a:buFontTx/>
              <a:buNone/>
              <a:tabLst>
                <a:tab pos="2522538" algn="l"/>
                <a:tab pos="4621213" algn="l"/>
              </a:tabLst>
            </a:pPr>
            <a:r>
              <a:rPr lang="en-US" sz="1400" dirty="0" smtClean="0"/>
              <a:t>Color Description	Published Cost	UPC Type</a:t>
            </a:r>
          </a:p>
          <a:p>
            <a:pPr eaLnBrk="1" hangingPunct="1">
              <a:lnSpc>
                <a:spcPct val="80000"/>
              </a:lnSpc>
              <a:buFontTx/>
              <a:buNone/>
              <a:tabLst>
                <a:tab pos="2522538" algn="l"/>
                <a:tab pos="4621213" algn="l"/>
              </a:tabLst>
            </a:pPr>
            <a:r>
              <a:rPr lang="en-US" sz="1400" dirty="0" smtClean="0"/>
              <a:t>NRF Color Code	MSRP	Pre-Pack Components</a:t>
            </a:r>
          </a:p>
          <a:p>
            <a:pPr eaLnBrk="1" hangingPunct="1">
              <a:lnSpc>
                <a:spcPct val="80000"/>
              </a:lnSpc>
              <a:buFontTx/>
              <a:buNone/>
              <a:tabLst>
                <a:tab pos="2522538" algn="l"/>
                <a:tab pos="4621213" algn="l"/>
              </a:tabLst>
            </a:pPr>
            <a:r>
              <a:rPr lang="en-US" sz="1400" dirty="0" smtClean="0"/>
              <a:t>Size Description	Change Date	   &amp; Quantities</a:t>
            </a:r>
          </a:p>
          <a:p>
            <a:pPr eaLnBrk="1" hangingPunct="1">
              <a:lnSpc>
                <a:spcPct val="80000"/>
              </a:lnSpc>
              <a:buFontTx/>
              <a:buNone/>
              <a:tabLst>
                <a:tab pos="2522538" algn="l"/>
                <a:tab pos="4621213" algn="l"/>
              </a:tabLst>
            </a:pPr>
            <a:r>
              <a:rPr lang="en-US" sz="1400" dirty="0" smtClean="0"/>
              <a:t>Min. Order Quantity	Booking Date	Countries of Origin</a:t>
            </a:r>
          </a:p>
          <a:p>
            <a:pPr eaLnBrk="1" hangingPunct="1">
              <a:lnSpc>
                <a:spcPct val="80000"/>
              </a:lnSpc>
              <a:buFontTx/>
              <a:buNone/>
              <a:tabLst>
                <a:tab pos="2522538" algn="l"/>
                <a:tab pos="4621213" algn="l"/>
              </a:tabLst>
            </a:pPr>
            <a:r>
              <a:rPr lang="en-US" sz="1400" dirty="0" smtClean="0"/>
              <a:t>Max. Order Quantity	Availability Date	Fabric Description</a:t>
            </a:r>
          </a:p>
          <a:p>
            <a:pPr eaLnBrk="1" hangingPunct="1">
              <a:lnSpc>
                <a:spcPct val="80000"/>
              </a:lnSpc>
              <a:buFontTx/>
              <a:buNone/>
              <a:tabLst>
                <a:tab pos="2522538" algn="l"/>
                <a:tab pos="4621213" algn="l"/>
              </a:tabLst>
            </a:pPr>
            <a:r>
              <a:rPr lang="en-US" sz="1400" dirty="0" smtClean="0"/>
              <a:t>Length	Width	Height</a:t>
            </a:r>
          </a:p>
          <a:p>
            <a:pPr eaLnBrk="1" hangingPunct="1">
              <a:lnSpc>
                <a:spcPct val="80000"/>
              </a:lnSpc>
              <a:buFontTx/>
              <a:buNone/>
              <a:tabLst>
                <a:tab pos="2522538" algn="l"/>
                <a:tab pos="4621213" algn="l"/>
              </a:tabLst>
            </a:pPr>
            <a:r>
              <a:rPr lang="en-US" sz="1400" dirty="0" smtClean="0"/>
              <a:t>Length UOM	Width UOM	Height UOM</a:t>
            </a:r>
          </a:p>
          <a:p>
            <a:pPr eaLnBrk="1" hangingPunct="1">
              <a:lnSpc>
                <a:spcPct val="80000"/>
              </a:lnSpc>
              <a:buFontTx/>
              <a:buNone/>
              <a:tabLst>
                <a:tab pos="2522538" algn="l"/>
                <a:tab pos="4621213" algn="l"/>
              </a:tabLst>
            </a:pPr>
            <a:r>
              <a:rPr lang="en-US" sz="1400" dirty="0" smtClean="0"/>
              <a:t>Weight	Cube Size	Mfgr’s Pack Size</a:t>
            </a:r>
          </a:p>
          <a:p>
            <a:pPr eaLnBrk="1" hangingPunct="1">
              <a:lnSpc>
                <a:spcPct val="80000"/>
              </a:lnSpc>
              <a:buFontTx/>
              <a:buNone/>
              <a:tabLst>
                <a:tab pos="2522538" algn="l"/>
                <a:tab pos="4621213" algn="l"/>
              </a:tabLst>
            </a:pPr>
            <a:r>
              <a:rPr lang="en-US" sz="1400" dirty="0" smtClean="0"/>
              <a:t>Weight UOM	Cube UOM	Mfgr’s Pack Size UOM</a:t>
            </a:r>
          </a:p>
          <a:p>
            <a:pPr eaLnBrk="1" hangingPunct="1">
              <a:lnSpc>
                <a:spcPct val="80000"/>
              </a:lnSpc>
              <a:buFontTx/>
              <a:buNone/>
              <a:tabLst>
                <a:tab pos="2522538" algn="l"/>
                <a:tab pos="4621213" algn="l"/>
              </a:tabLst>
            </a:pPr>
            <a:r>
              <a:rPr lang="en-US" sz="1400" dirty="0" smtClean="0"/>
              <a:t>Reorder Flag	Lead Time 	Point of Origin</a:t>
            </a:r>
          </a:p>
          <a:p>
            <a:pPr eaLnBrk="1" hangingPunct="1">
              <a:lnSpc>
                <a:spcPct val="80000"/>
              </a:lnSpc>
              <a:buFontTx/>
              <a:buNone/>
              <a:tabLst>
                <a:tab pos="2522538" algn="l"/>
                <a:tab pos="4621213" algn="l"/>
              </a:tabLst>
            </a:pPr>
            <a:r>
              <a:rPr lang="en-US" sz="1400" dirty="0" smtClean="0"/>
              <a:t>Seasonal Avail. Flag	Lead Time 	UOM</a:t>
            </a:r>
          </a:p>
          <a:p>
            <a:pPr eaLnBrk="1" hangingPunct="1">
              <a:lnSpc>
                <a:spcPct val="80000"/>
              </a:lnSpc>
              <a:buFontTx/>
              <a:buNone/>
              <a:tabLst>
                <a:tab pos="2522538" algn="l"/>
                <a:tab pos="4621213" algn="l"/>
              </a:tabLst>
            </a:pPr>
            <a:r>
              <a:rPr lang="en-US" sz="1400" dirty="0" smtClean="0"/>
              <a:t>NMFC Code	Harmonize Code	Quota Category</a:t>
            </a:r>
          </a:p>
          <a:p>
            <a:pPr eaLnBrk="1" hangingPunct="1">
              <a:lnSpc>
                <a:spcPct val="80000"/>
              </a:lnSpc>
              <a:buFontTx/>
              <a:buNone/>
              <a:tabLst>
                <a:tab pos="2522538" algn="l"/>
                <a:tab pos="4621213" algn="l"/>
              </a:tabLst>
            </a:pPr>
            <a:r>
              <a:rPr lang="en-US" sz="1400" dirty="0" smtClean="0"/>
              <a:t>Haz. Mat. Code/Desc.	Name and Desc.	Warranty</a:t>
            </a:r>
          </a:p>
          <a:p>
            <a:pPr eaLnBrk="1" hangingPunct="1">
              <a:lnSpc>
                <a:spcPct val="80000"/>
              </a:lnSpc>
              <a:buFontTx/>
              <a:buNone/>
              <a:tabLst>
                <a:tab pos="2522538" algn="l"/>
                <a:tab pos="4621213" algn="l"/>
              </a:tabLst>
            </a:pPr>
            <a:r>
              <a:rPr lang="en-US" sz="1400" dirty="0" smtClean="0"/>
              <a:t>Trade Name	Logistics	</a:t>
            </a:r>
          </a:p>
          <a:p>
            <a:pPr eaLnBrk="1" hangingPunct="1">
              <a:lnSpc>
                <a:spcPct val="80000"/>
              </a:lnSpc>
              <a:buFontTx/>
              <a:buNone/>
              <a:tabLst>
                <a:tab pos="2522538" algn="l"/>
                <a:tab pos="4621213" algn="l"/>
              </a:tabLst>
            </a:pPr>
            <a:r>
              <a:rPr lang="en-US" sz="1400" dirty="0" smtClean="0"/>
              <a:t>Nutritional Information</a:t>
            </a:r>
          </a:p>
          <a:p>
            <a:pPr eaLnBrk="1" hangingPunct="1">
              <a:lnSpc>
                <a:spcPct val="80000"/>
              </a:lnSpc>
              <a:buFontTx/>
              <a:buNone/>
              <a:tabLst>
                <a:tab pos="2522538" algn="l"/>
                <a:tab pos="4621213" algn="l"/>
              </a:tabLst>
            </a:pPr>
            <a:endParaRPr lang="en-US" sz="1400" dirty="0" smtClean="0"/>
          </a:p>
          <a:p>
            <a:pPr eaLnBrk="1" hangingPunct="1">
              <a:lnSpc>
                <a:spcPct val="80000"/>
              </a:lnSpc>
              <a:buFontTx/>
              <a:buNone/>
              <a:tabLst>
                <a:tab pos="2522538" algn="l"/>
                <a:tab pos="4621213" algn="l"/>
              </a:tabLst>
            </a:pPr>
            <a:endParaRPr lang="en-US" sz="1400" dirty="0" smtClean="0"/>
          </a:p>
        </p:txBody>
      </p:sp>
      <p:sp>
        <p:nvSpPr>
          <p:cNvPr id="7173" name="Rectangle 4"/>
          <p:cNvSpPr>
            <a:spLocks noChangeArrowheads="1"/>
          </p:cNvSpPr>
          <p:nvPr/>
        </p:nvSpPr>
        <p:spPr bwMode="auto">
          <a:xfrm>
            <a:off x="381000" y="1576388"/>
            <a:ext cx="1066800" cy="457200"/>
          </a:xfrm>
          <a:prstGeom prst="rect">
            <a:avLst/>
          </a:prstGeom>
          <a:noFill/>
          <a:ln w="28575">
            <a:solidFill>
              <a:srgbClr val="565682"/>
            </a:solidFill>
            <a:miter lim="800000"/>
            <a:headEnd/>
            <a:tailEnd/>
          </a:ln>
        </p:spPr>
        <p:txBody>
          <a:bodyPr wrap="none" anchor="ctr"/>
          <a:lstStyle/>
          <a:p>
            <a:endParaRPr lang="en-US" dirty="0"/>
          </a:p>
        </p:txBody>
      </p:sp>
      <p:grpSp>
        <p:nvGrpSpPr>
          <p:cNvPr id="2" name="Group 5"/>
          <p:cNvGrpSpPr>
            <a:grpSpLocks/>
          </p:cNvGrpSpPr>
          <p:nvPr/>
        </p:nvGrpSpPr>
        <p:grpSpPr bwMode="auto">
          <a:xfrm>
            <a:off x="381000" y="2871788"/>
            <a:ext cx="1066800" cy="457200"/>
            <a:chOff x="336" y="1776"/>
            <a:chExt cx="672" cy="288"/>
          </a:xfrm>
        </p:grpSpPr>
        <p:sp>
          <p:nvSpPr>
            <p:cNvPr id="7222" name="Rectangle 6"/>
            <p:cNvSpPr>
              <a:spLocks noChangeArrowheads="1"/>
            </p:cNvSpPr>
            <p:nvPr/>
          </p:nvSpPr>
          <p:spPr bwMode="auto">
            <a:xfrm>
              <a:off x="336" y="1776"/>
              <a:ext cx="192" cy="288"/>
            </a:xfrm>
            <a:prstGeom prst="rect">
              <a:avLst/>
            </a:prstGeom>
            <a:noFill/>
            <a:ln w="28575">
              <a:solidFill>
                <a:srgbClr val="565682"/>
              </a:solidFill>
              <a:miter lim="800000"/>
              <a:headEnd/>
              <a:tailEnd/>
            </a:ln>
          </p:spPr>
          <p:txBody>
            <a:bodyPr wrap="none" anchor="ctr"/>
            <a:lstStyle/>
            <a:p>
              <a:endParaRPr lang="en-US" dirty="0"/>
            </a:p>
          </p:txBody>
        </p:sp>
        <p:sp>
          <p:nvSpPr>
            <p:cNvPr id="7223" name="Rectangle 7"/>
            <p:cNvSpPr>
              <a:spLocks noChangeArrowheads="1"/>
            </p:cNvSpPr>
            <p:nvPr/>
          </p:nvSpPr>
          <p:spPr bwMode="auto">
            <a:xfrm>
              <a:off x="576" y="1776"/>
              <a:ext cx="192" cy="288"/>
            </a:xfrm>
            <a:prstGeom prst="rect">
              <a:avLst/>
            </a:prstGeom>
            <a:noFill/>
            <a:ln w="28575">
              <a:solidFill>
                <a:srgbClr val="565682"/>
              </a:solidFill>
              <a:miter lim="800000"/>
              <a:headEnd/>
              <a:tailEnd/>
            </a:ln>
          </p:spPr>
          <p:txBody>
            <a:bodyPr wrap="none" anchor="ctr"/>
            <a:lstStyle/>
            <a:p>
              <a:endParaRPr lang="en-US" dirty="0"/>
            </a:p>
          </p:txBody>
        </p:sp>
        <p:sp>
          <p:nvSpPr>
            <p:cNvPr id="7224" name="Rectangle 8"/>
            <p:cNvSpPr>
              <a:spLocks noChangeArrowheads="1"/>
            </p:cNvSpPr>
            <p:nvPr/>
          </p:nvSpPr>
          <p:spPr bwMode="auto">
            <a:xfrm>
              <a:off x="816" y="1776"/>
              <a:ext cx="192" cy="288"/>
            </a:xfrm>
            <a:prstGeom prst="rect">
              <a:avLst/>
            </a:prstGeom>
            <a:noFill/>
            <a:ln w="28575">
              <a:solidFill>
                <a:srgbClr val="565682"/>
              </a:solidFill>
              <a:miter lim="800000"/>
              <a:headEnd/>
              <a:tailEnd/>
            </a:ln>
          </p:spPr>
          <p:txBody>
            <a:bodyPr wrap="none" anchor="ctr"/>
            <a:lstStyle/>
            <a:p>
              <a:endParaRPr lang="en-US" dirty="0"/>
            </a:p>
          </p:txBody>
        </p:sp>
      </p:grpSp>
      <p:sp>
        <p:nvSpPr>
          <p:cNvPr id="7175" name="Rectangle 9"/>
          <p:cNvSpPr>
            <a:spLocks noChangeArrowheads="1"/>
          </p:cNvSpPr>
          <p:nvPr/>
        </p:nvSpPr>
        <p:spPr bwMode="auto">
          <a:xfrm>
            <a:off x="381000" y="4167188"/>
            <a:ext cx="152400" cy="457200"/>
          </a:xfrm>
          <a:prstGeom prst="rect">
            <a:avLst/>
          </a:prstGeom>
          <a:noFill/>
          <a:ln w="28575">
            <a:solidFill>
              <a:srgbClr val="565682"/>
            </a:solidFill>
            <a:miter lim="800000"/>
            <a:headEnd/>
            <a:tailEnd/>
          </a:ln>
        </p:spPr>
        <p:txBody>
          <a:bodyPr wrap="none" anchor="ctr"/>
          <a:lstStyle/>
          <a:p>
            <a:endParaRPr lang="en-US" dirty="0"/>
          </a:p>
        </p:txBody>
      </p:sp>
      <p:sp>
        <p:nvSpPr>
          <p:cNvPr id="7176" name="Rectangle 10"/>
          <p:cNvSpPr>
            <a:spLocks noChangeArrowheads="1"/>
          </p:cNvSpPr>
          <p:nvPr/>
        </p:nvSpPr>
        <p:spPr bwMode="auto">
          <a:xfrm>
            <a:off x="609600" y="4167188"/>
            <a:ext cx="152400" cy="457200"/>
          </a:xfrm>
          <a:prstGeom prst="rect">
            <a:avLst/>
          </a:prstGeom>
          <a:noFill/>
          <a:ln w="28575">
            <a:solidFill>
              <a:srgbClr val="565682"/>
            </a:solidFill>
            <a:miter lim="800000"/>
            <a:headEnd/>
            <a:tailEnd/>
          </a:ln>
        </p:spPr>
        <p:txBody>
          <a:bodyPr wrap="none" anchor="ctr"/>
          <a:lstStyle/>
          <a:p>
            <a:endParaRPr lang="en-US" dirty="0"/>
          </a:p>
        </p:txBody>
      </p:sp>
      <p:sp>
        <p:nvSpPr>
          <p:cNvPr id="7177" name="Rectangle 11"/>
          <p:cNvSpPr>
            <a:spLocks noChangeArrowheads="1"/>
          </p:cNvSpPr>
          <p:nvPr/>
        </p:nvSpPr>
        <p:spPr bwMode="auto">
          <a:xfrm>
            <a:off x="838200" y="4167188"/>
            <a:ext cx="152400" cy="457200"/>
          </a:xfrm>
          <a:prstGeom prst="rect">
            <a:avLst/>
          </a:prstGeom>
          <a:noFill/>
          <a:ln w="28575">
            <a:solidFill>
              <a:srgbClr val="565682"/>
            </a:solidFill>
            <a:miter lim="800000"/>
            <a:headEnd/>
            <a:tailEnd/>
          </a:ln>
        </p:spPr>
        <p:txBody>
          <a:bodyPr wrap="none" anchor="ctr"/>
          <a:lstStyle/>
          <a:p>
            <a:endParaRPr lang="en-US" dirty="0"/>
          </a:p>
        </p:txBody>
      </p:sp>
      <p:sp>
        <p:nvSpPr>
          <p:cNvPr id="7178" name="Rectangle 12"/>
          <p:cNvSpPr>
            <a:spLocks noChangeArrowheads="1"/>
          </p:cNvSpPr>
          <p:nvPr/>
        </p:nvSpPr>
        <p:spPr bwMode="auto">
          <a:xfrm>
            <a:off x="1066800" y="4167188"/>
            <a:ext cx="152400" cy="457200"/>
          </a:xfrm>
          <a:prstGeom prst="rect">
            <a:avLst/>
          </a:prstGeom>
          <a:noFill/>
          <a:ln w="28575">
            <a:solidFill>
              <a:srgbClr val="565682"/>
            </a:solidFill>
            <a:miter lim="800000"/>
            <a:headEnd/>
            <a:tailEnd/>
          </a:ln>
        </p:spPr>
        <p:txBody>
          <a:bodyPr wrap="none" anchor="ctr"/>
          <a:lstStyle/>
          <a:p>
            <a:endParaRPr lang="en-US" dirty="0"/>
          </a:p>
        </p:txBody>
      </p:sp>
      <p:sp>
        <p:nvSpPr>
          <p:cNvPr id="7179" name="Rectangle 13"/>
          <p:cNvSpPr>
            <a:spLocks noChangeArrowheads="1"/>
          </p:cNvSpPr>
          <p:nvPr/>
        </p:nvSpPr>
        <p:spPr bwMode="auto">
          <a:xfrm>
            <a:off x="1295400" y="4167188"/>
            <a:ext cx="152400" cy="457200"/>
          </a:xfrm>
          <a:prstGeom prst="rect">
            <a:avLst/>
          </a:prstGeom>
          <a:noFill/>
          <a:ln w="28575">
            <a:solidFill>
              <a:srgbClr val="565682"/>
            </a:solidFill>
            <a:miter lim="800000"/>
            <a:headEnd/>
            <a:tailEnd/>
          </a:ln>
        </p:spPr>
        <p:txBody>
          <a:bodyPr wrap="none" anchor="ctr"/>
          <a:lstStyle/>
          <a:p>
            <a:endParaRPr lang="en-US" dirty="0"/>
          </a:p>
        </p:txBody>
      </p:sp>
      <p:sp>
        <p:nvSpPr>
          <p:cNvPr id="7180" name="Rectangle 14"/>
          <p:cNvSpPr>
            <a:spLocks noChangeArrowheads="1"/>
          </p:cNvSpPr>
          <p:nvPr/>
        </p:nvSpPr>
        <p:spPr bwMode="auto">
          <a:xfrm>
            <a:off x="0" y="2033588"/>
            <a:ext cx="1828800" cy="393700"/>
          </a:xfrm>
          <a:prstGeom prst="rect">
            <a:avLst/>
          </a:prstGeom>
          <a:noFill/>
          <a:ln w="12700">
            <a:noFill/>
            <a:miter lim="800000"/>
            <a:headEnd/>
            <a:tailEnd/>
          </a:ln>
        </p:spPr>
        <p:txBody>
          <a:bodyPr lIns="90488" tIns="44450" rIns="90488" bIns="44450">
            <a:spAutoFit/>
          </a:bodyPr>
          <a:lstStyle/>
          <a:p>
            <a:pPr marL="223838" indent="-223838" algn="ctr">
              <a:tabLst>
                <a:tab pos="2279650" algn="l"/>
                <a:tab pos="3651250" algn="l"/>
                <a:tab pos="5022850" algn="l"/>
              </a:tabLst>
            </a:pPr>
            <a:r>
              <a:rPr lang="en-US" sz="1000" b="1" dirty="0">
                <a:solidFill>
                  <a:srgbClr val="565682"/>
                </a:solidFill>
              </a:rPr>
              <a:t>Catalog</a:t>
            </a:r>
          </a:p>
          <a:p>
            <a:pPr marL="223838" indent="-223838" algn="ctr">
              <a:tabLst>
                <a:tab pos="2279650" algn="l"/>
                <a:tab pos="3651250" algn="l"/>
                <a:tab pos="5022850" algn="l"/>
              </a:tabLst>
            </a:pPr>
            <a:r>
              <a:rPr lang="en-US" sz="1000" b="1" dirty="0">
                <a:solidFill>
                  <a:srgbClr val="565682"/>
                </a:solidFill>
              </a:rPr>
              <a:t>(Vendor)</a:t>
            </a:r>
            <a:endParaRPr lang="en-US" b="1" dirty="0">
              <a:solidFill>
                <a:srgbClr val="565682"/>
              </a:solidFill>
            </a:endParaRPr>
          </a:p>
        </p:txBody>
      </p:sp>
      <p:sp>
        <p:nvSpPr>
          <p:cNvPr id="7181" name="Rectangle 15"/>
          <p:cNvSpPr>
            <a:spLocks noChangeArrowheads="1"/>
          </p:cNvSpPr>
          <p:nvPr/>
        </p:nvSpPr>
        <p:spPr bwMode="auto">
          <a:xfrm>
            <a:off x="76200" y="3328988"/>
            <a:ext cx="1676400" cy="393700"/>
          </a:xfrm>
          <a:prstGeom prst="rect">
            <a:avLst/>
          </a:prstGeom>
          <a:noFill/>
          <a:ln w="12700">
            <a:noFill/>
            <a:miter lim="800000"/>
            <a:headEnd/>
            <a:tailEnd/>
          </a:ln>
        </p:spPr>
        <p:txBody>
          <a:bodyPr lIns="90488" tIns="44450" rIns="90488" bIns="44450">
            <a:spAutoFit/>
          </a:bodyPr>
          <a:lstStyle/>
          <a:p>
            <a:pPr marL="223838" indent="-223838" algn="ctr">
              <a:tabLst>
                <a:tab pos="2279650" algn="l"/>
                <a:tab pos="3651250" algn="l"/>
                <a:tab pos="5022850" algn="l"/>
              </a:tabLst>
            </a:pPr>
            <a:r>
              <a:rPr lang="en-US" sz="1000" b="1" dirty="0">
                <a:solidFill>
                  <a:srgbClr val="565682"/>
                </a:solidFill>
              </a:rPr>
              <a:t>Selection</a:t>
            </a:r>
          </a:p>
          <a:p>
            <a:pPr marL="223838" indent="-223838" algn="ctr">
              <a:tabLst>
                <a:tab pos="2279650" algn="l"/>
                <a:tab pos="3651250" algn="l"/>
                <a:tab pos="5022850" algn="l"/>
              </a:tabLst>
            </a:pPr>
            <a:r>
              <a:rPr lang="en-US" sz="1000" b="1" dirty="0">
                <a:solidFill>
                  <a:srgbClr val="565682"/>
                </a:solidFill>
              </a:rPr>
              <a:t>Codes</a:t>
            </a:r>
            <a:endParaRPr lang="en-US" b="1" dirty="0">
              <a:solidFill>
                <a:srgbClr val="565682"/>
              </a:solidFill>
            </a:endParaRPr>
          </a:p>
        </p:txBody>
      </p:sp>
      <p:sp>
        <p:nvSpPr>
          <p:cNvPr id="7182" name="Rectangle 16"/>
          <p:cNvSpPr>
            <a:spLocks noChangeArrowheads="1"/>
          </p:cNvSpPr>
          <p:nvPr/>
        </p:nvSpPr>
        <p:spPr bwMode="auto">
          <a:xfrm>
            <a:off x="0" y="4624388"/>
            <a:ext cx="1828800" cy="393700"/>
          </a:xfrm>
          <a:prstGeom prst="rect">
            <a:avLst/>
          </a:prstGeom>
          <a:noFill/>
          <a:ln w="12700">
            <a:noFill/>
            <a:miter lim="800000"/>
            <a:headEnd/>
            <a:tailEnd/>
          </a:ln>
        </p:spPr>
        <p:txBody>
          <a:bodyPr lIns="90488" tIns="44450" rIns="90488" bIns="44450">
            <a:spAutoFit/>
          </a:bodyPr>
          <a:lstStyle/>
          <a:p>
            <a:pPr marL="223838" indent="-223838" algn="ctr">
              <a:tabLst>
                <a:tab pos="2279650" algn="l"/>
                <a:tab pos="3651250" algn="l"/>
                <a:tab pos="5022850" algn="l"/>
              </a:tabLst>
            </a:pPr>
            <a:r>
              <a:rPr lang="en-US" sz="1000" b="1" dirty="0">
                <a:solidFill>
                  <a:srgbClr val="565682"/>
                </a:solidFill>
              </a:rPr>
              <a:t>Products</a:t>
            </a:r>
          </a:p>
          <a:p>
            <a:pPr marL="223838" indent="-223838" algn="ctr">
              <a:tabLst>
                <a:tab pos="2279650" algn="l"/>
                <a:tab pos="3651250" algn="l"/>
                <a:tab pos="5022850" algn="l"/>
              </a:tabLst>
            </a:pPr>
            <a:r>
              <a:rPr lang="en-US" sz="1000" b="1" dirty="0">
                <a:solidFill>
                  <a:srgbClr val="565682"/>
                </a:solidFill>
              </a:rPr>
              <a:t>(Styles)</a:t>
            </a:r>
            <a:endParaRPr lang="en-US" b="1" dirty="0">
              <a:solidFill>
                <a:srgbClr val="565682"/>
              </a:solidFill>
            </a:endParaRPr>
          </a:p>
        </p:txBody>
      </p:sp>
      <p:sp>
        <p:nvSpPr>
          <p:cNvPr id="7183" name="Rectangle 17"/>
          <p:cNvSpPr>
            <a:spLocks noChangeArrowheads="1"/>
          </p:cNvSpPr>
          <p:nvPr/>
        </p:nvSpPr>
        <p:spPr bwMode="auto">
          <a:xfrm>
            <a:off x="0" y="5919788"/>
            <a:ext cx="1828800" cy="241300"/>
          </a:xfrm>
          <a:prstGeom prst="rect">
            <a:avLst/>
          </a:prstGeom>
          <a:noFill/>
          <a:ln w="12700">
            <a:noFill/>
            <a:miter lim="800000"/>
            <a:headEnd/>
            <a:tailEnd/>
          </a:ln>
        </p:spPr>
        <p:txBody>
          <a:bodyPr lIns="90488" tIns="44450" rIns="90488" bIns="44450">
            <a:spAutoFit/>
          </a:bodyPr>
          <a:lstStyle/>
          <a:p>
            <a:pPr marL="223838" indent="-223838" algn="ctr">
              <a:tabLst>
                <a:tab pos="2279650" algn="l"/>
                <a:tab pos="3651250" algn="l"/>
                <a:tab pos="5022850" algn="l"/>
              </a:tabLst>
            </a:pPr>
            <a:r>
              <a:rPr lang="en-US" sz="1000" b="1" dirty="0">
                <a:solidFill>
                  <a:srgbClr val="565682"/>
                </a:solidFill>
              </a:rPr>
              <a:t>UPCs or EANs</a:t>
            </a:r>
            <a:endParaRPr lang="en-US" b="1" dirty="0">
              <a:solidFill>
                <a:srgbClr val="565682"/>
              </a:solidFill>
            </a:endParaRPr>
          </a:p>
        </p:txBody>
      </p:sp>
      <p:sp>
        <p:nvSpPr>
          <p:cNvPr id="7184" name="Line 18"/>
          <p:cNvSpPr>
            <a:spLocks noChangeShapeType="1"/>
          </p:cNvSpPr>
          <p:nvPr/>
        </p:nvSpPr>
        <p:spPr bwMode="auto">
          <a:xfrm>
            <a:off x="609600" y="2033588"/>
            <a:ext cx="0" cy="685800"/>
          </a:xfrm>
          <a:prstGeom prst="line">
            <a:avLst/>
          </a:prstGeom>
          <a:noFill/>
          <a:ln w="6350">
            <a:solidFill>
              <a:srgbClr val="565682"/>
            </a:solidFill>
            <a:round/>
            <a:headEnd/>
            <a:tailEnd/>
          </a:ln>
        </p:spPr>
        <p:txBody>
          <a:bodyPr wrap="none" anchor="ctr"/>
          <a:lstStyle/>
          <a:p>
            <a:endParaRPr lang="en-GB" dirty="0"/>
          </a:p>
        </p:txBody>
      </p:sp>
      <p:sp>
        <p:nvSpPr>
          <p:cNvPr id="7185" name="Line 19"/>
          <p:cNvSpPr>
            <a:spLocks noChangeShapeType="1"/>
          </p:cNvSpPr>
          <p:nvPr/>
        </p:nvSpPr>
        <p:spPr bwMode="auto">
          <a:xfrm>
            <a:off x="533400" y="2719388"/>
            <a:ext cx="762000" cy="0"/>
          </a:xfrm>
          <a:prstGeom prst="line">
            <a:avLst/>
          </a:prstGeom>
          <a:noFill/>
          <a:ln w="6350">
            <a:solidFill>
              <a:srgbClr val="565682"/>
            </a:solidFill>
            <a:round/>
            <a:headEnd/>
            <a:tailEnd/>
          </a:ln>
        </p:spPr>
        <p:txBody>
          <a:bodyPr wrap="none" anchor="ctr"/>
          <a:lstStyle/>
          <a:p>
            <a:endParaRPr lang="en-GB" dirty="0"/>
          </a:p>
        </p:txBody>
      </p:sp>
      <p:sp>
        <p:nvSpPr>
          <p:cNvPr id="7186" name="Line 20"/>
          <p:cNvSpPr>
            <a:spLocks noChangeShapeType="1"/>
          </p:cNvSpPr>
          <p:nvPr/>
        </p:nvSpPr>
        <p:spPr bwMode="auto">
          <a:xfrm>
            <a:off x="533400" y="27193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87" name="Line 21"/>
          <p:cNvSpPr>
            <a:spLocks noChangeShapeType="1"/>
          </p:cNvSpPr>
          <p:nvPr/>
        </p:nvSpPr>
        <p:spPr bwMode="auto">
          <a:xfrm>
            <a:off x="914400" y="27193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88" name="Line 22"/>
          <p:cNvSpPr>
            <a:spLocks noChangeShapeType="1"/>
          </p:cNvSpPr>
          <p:nvPr/>
        </p:nvSpPr>
        <p:spPr bwMode="auto">
          <a:xfrm>
            <a:off x="1295400" y="27193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89" name="Line 23"/>
          <p:cNvSpPr>
            <a:spLocks noChangeShapeType="1"/>
          </p:cNvSpPr>
          <p:nvPr/>
        </p:nvSpPr>
        <p:spPr bwMode="auto">
          <a:xfrm>
            <a:off x="533400" y="3328988"/>
            <a:ext cx="0" cy="685800"/>
          </a:xfrm>
          <a:prstGeom prst="line">
            <a:avLst/>
          </a:prstGeom>
          <a:noFill/>
          <a:ln w="6350">
            <a:solidFill>
              <a:srgbClr val="565682"/>
            </a:solidFill>
            <a:round/>
            <a:headEnd/>
            <a:tailEnd/>
          </a:ln>
        </p:spPr>
        <p:txBody>
          <a:bodyPr wrap="none" anchor="ctr"/>
          <a:lstStyle/>
          <a:p>
            <a:endParaRPr lang="en-GB" dirty="0"/>
          </a:p>
        </p:txBody>
      </p:sp>
      <p:sp>
        <p:nvSpPr>
          <p:cNvPr id="7190" name="Line 24"/>
          <p:cNvSpPr>
            <a:spLocks noChangeShapeType="1"/>
          </p:cNvSpPr>
          <p:nvPr/>
        </p:nvSpPr>
        <p:spPr bwMode="auto">
          <a:xfrm>
            <a:off x="457200" y="40147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91" name="Line 25"/>
          <p:cNvSpPr>
            <a:spLocks noChangeShapeType="1"/>
          </p:cNvSpPr>
          <p:nvPr/>
        </p:nvSpPr>
        <p:spPr bwMode="auto">
          <a:xfrm>
            <a:off x="685800" y="40147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92" name="Line 26"/>
          <p:cNvSpPr>
            <a:spLocks noChangeShapeType="1"/>
          </p:cNvSpPr>
          <p:nvPr/>
        </p:nvSpPr>
        <p:spPr bwMode="auto">
          <a:xfrm>
            <a:off x="914400" y="40147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93" name="Line 27"/>
          <p:cNvSpPr>
            <a:spLocks noChangeShapeType="1"/>
          </p:cNvSpPr>
          <p:nvPr/>
        </p:nvSpPr>
        <p:spPr bwMode="auto">
          <a:xfrm>
            <a:off x="1143000" y="40147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94" name="Line 28"/>
          <p:cNvSpPr>
            <a:spLocks noChangeShapeType="1"/>
          </p:cNvSpPr>
          <p:nvPr/>
        </p:nvSpPr>
        <p:spPr bwMode="auto">
          <a:xfrm>
            <a:off x="1371600" y="40147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95" name="Line 29"/>
          <p:cNvSpPr>
            <a:spLocks noChangeShapeType="1"/>
          </p:cNvSpPr>
          <p:nvPr/>
        </p:nvSpPr>
        <p:spPr bwMode="auto">
          <a:xfrm>
            <a:off x="457200" y="4014788"/>
            <a:ext cx="457200" cy="0"/>
          </a:xfrm>
          <a:prstGeom prst="line">
            <a:avLst/>
          </a:prstGeom>
          <a:noFill/>
          <a:ln w="6350">
            <a:solidFill>
              <a:srgbClr val="565682"/>
            </a:solidFill>
            <a:round/>
            <a:headEnd/>
            <a:tailEnd/>
          </a:ln>
        </p:spPr>
        <p:txBody>
          <a:bodyPr wrap="none" anchor="ctr"/>
          <a:lstStyle/>
          <a:p>
            <a:endParaRPr lang="en-GB" dirty="0"/>
          </a:p>
        </p:txBody>
      </p:sp>
      <p:sp>
        <p:nvSpPr>
          <p:cNvPr id="7196" name="Line 30"/>
          <p:cNvSpPr>
            <a:spLocks noChangeShapeType="1"/>
          </p:cNvSpPr>
          <p:nvPr/>
        </p:nvSpPr>
        <p:spPr bwMode="auto">
          <a:xfrm>
            <a:off x="457200" y="4624388"/>
            <a:ext cx="0" cy="685800"/>
          </a:xfrm>
          <a:prstGeom prst="line">
            <a:avLst/>
          </a:prstGeom>
          <a:noFill/>
          <a:ln w="6350">
            <a:solidFill>
              <a:srgbClr val="565682"/>
            </a:solidFill>
            <a:round/>
            <a:headEnd/>
            <a:tailEnd/>
          </a:ln>
        </p:spPr>
        <p:txBody>
          <a:bodyPr wrap="none" anchor="ctr"/>
          <a:lstStyle/>
          <a:p>
            <a:endParaRPr lang="en-GB" dirty="0"/>
          </a:p>
        </p:txBody>
      </p:sp>
      <p:sp>
        <p:nvSpPr>
          <p:cNvPr id="7197" name="Line 31"/>
          <p:cNvSpPr>
            <a:spLocks noChangeShapeType="1"/>
          </p:cNvSpPr>
          <p:nvPr/>
        </p:nvSpPr>
        <p:spPr bwMode="auto">
          <a:xfrm>
            <a:off x="381000" y="53101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98" name="Line 32"/>
          <p:cNvSpPr>
            <a:spLocks noChangeShapeType="1"/>
          </p:cNvSpPr>
          <p:nvPr/>
        </p:nvSpPr>
        <p:spPr bwMode="auto">
          <a:xfrm>
            <a:off x="533400" y="53101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199" name="Line 33"/>
          <p:cNvSpPr>
            <a:spLocks noChangeShapeType="1"/>
          </p:cNvSpPr>
          <p:nvPr/>
        </p:nvSpPr>
        <p:spPr bwMode="auto">
          <a:xfrm>
            <a:off x="685800" y="53101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200" name="Line 34"/>
          <p:cNvSpPr>
            <a:spLocks noChangeShapeType="1"/>
          </p:cNvSpPr>
          <p:nvPr/>
        </p:nvSpPr>
        <p:spPr bwMode="auto">
          <a:xfrm>
            <a:off x="838200" y="53101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201" name="Line 35"/>
          <p:cNvSpPr>
            <a:spLocks noChangeShapeType="1"/>
          </p:cNvSpPr>
          <p:nvPr/>
        </p:nvSpPr>
        <p:spPr bwMode="auto">
          <a:xfrm>
            <a:off x="1295400" y="53101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202" name="Line 36"/>
          <p:cNvSpPr>
            <a:spLocks noChangeShapeType="1"/>
          </p:cNvSpPr>
          <p:nvPr/>
        </p:nvSpPr>
        <p:spPr bwMode="auto">
          <a:xfrm>
            <a:off x="1143000" y="53101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203" name="Line 37"/>
          <p:cNvSpPr>
            <a:spLocks noChangeShapeType="1"/>
          </p:cNvSpPr>
          <p:nvPr/>
        </p:nvSpPr>
        <p:spPr bwMode="auto">
          <a:xfrm>
            <a:off x="1447800" y="5310188"/>
            <a:ext cx="0" cy="152400"/>
          </a:xfrm>
          <a:prstGeom prst="line">
            <a:avLst/>
          </a:prstGeom>
          <a:noFill/>
          <a:ln w="6350">
            <a:solidFill>
              <a:srgbClr val="565682"/>
            </a:solidFill>
            <a:round/>
            <a:headEnd/>
            <a:tailEnd type="triangle" w="med" len="med"/>
          </a:ln>
        </p:spPr>
        <p:txBody>
          <a:bodyPr wrap="none" anchor="ctr"/>
          <a:lstStyle/>
          <a:p>
            <a:endParaRPr lang="en-GB" dirty="0"/>
          </a:p>
        </p:txBody>
      </p:sp>
      <p:sp>
        <p:nvSpPr>
          <p:cNvPr id="7204" name="Line 38"/>
          <p:cNvSpPr>
            <a:spLocks noChangeShapeType="1"/>
          </p:cNvSpPr>
          <p:nvPr/>
        </p:nvSpPr>
        <p:spPr bwMode="auto">
          <a:xfrm>
            <a:off x="609600" y="4624388"/>
            <a:ext cx="0" cy="685800"/>
          </a:xfrm>
          <a:prstGeom prst="line">
            <a:avLst/>
          </a:prstGeom>
          <a:noFill/>
          <a:ln w="6350">
            <a:solidFill>
              <a:srgbClr val="565682"/>
            </a:solidFill>
            <a:round/>
            <a:headEnd/>
            <a:tailEnd/>
          </a:ln>
        </p:spPr>
        <p:txBody>
          <a:bodyPr wrap="none" anchor="ctr"/>
          <a:lstStyle/>
          <a:p>
            <a:endParaRPr lang="en-GB" dirty="0"/>
          </a:p>
        </p:txBody>
      </p:sp>
      <p:sp>
        <p:nvSpPr>
          <p:cNvPr id="7205" name="Line 39"/>
          <p:cNvSpPr>
            <a:spLocks noChangeShapeType="1"/>
          </p:cNvSpPr>
          <p:nvPr/>
        </p:nvSpPr>
        <p:spPr bwMode="auto">
          <a:xfrm>
            <a:off x="609600" y="5310188"/>
            <a:ext cx="228600" cy="0"/>
          </a:xfrm>
          <a:prstGeom prst="line">
            <a:avLst/>
          </a:prstGeom>
          <a:noFill/>
          <a:ln w="6350">
            <a:solidFill>
              <a:srgbClr val="565682"/>
            </a:solidFill>
            <a:round/>
            <a:headEnd/>
            <a:tailEnd/>
          </a:ln>
        </p:spPr>
        <p:txBody>
          <a:bodyPr wrap="none" anchor="ctr"/>
          <a:lstStyle/>
          <a:p>
            <a:endParaRPr lang="en-GB" dirty="0"/>
          </a:p>
        </p:txBody>
      </p:sp>
      <p:sp>
        <p:nvSpPr>
          <p:cNvPr id="7206" name="Line 40"/>
          <p:cNvSpPr>
            <a:spLocks noChangeShapeType="1"/>
          </p:cNvSpPr>
          <p:nvPr/>
        </p:nvSpPr>
        <p:spPr bwMode="auto">
          <a:xfrm>
            <a:off x="1371600" y="4624388"/>
            <a:ext cx="0" cy="685800"/>
          </a:xfrm>
          <a:prstGeom prst="line">
            <a:avLst/>
          </a:prstGeom>
          <a:noFill/>
          <a:ln w="6350">
            <a:solidFill>
              <a:srgbClr val="565682"/>
            </a:solidFill>
            <a:round/>
            <a:headEnd/>
            <a:tailEnd/>
          </a:ln>
        </p:spPr>
        <p:txBody>
          <a:bodyPr wrap="none" anchor="ctr"/>
          <a:lstStyle/>
          <a:p>
            <a:endParaRPr lang="en-GB" dirty="0"/>
          </a:p>
        </p:txBody>
      </p:sp>
      <p:sp>
        <p:nvSpPr>
          <p:cNvPr id="7207" name="Line 41"/>
          <p:cNvSpPr>
            <a:spLocks noChangeShapeType="1"/>
          </p:cNvSpPr>
          <p:nvPr/>
        </p:nvSpPr>
        <p:spPr bwMode="auto">
          <a:xfrm>
            <a:off x="1143000" y="5310188"/>
            <a:ext cx="304800" cy="0"/>
          </a:xfrm>
          <a:prstGeom prst="line">
            <a:avLst/>
          </a:prstGeom>
          <a:noFill/>
          <a:ln w="6350">
            <a:solidFill>
              <a:srgbClr val="565682"/>
            </a:solidFill>
            <a:round/>
            <a:headEnd/>
            <a:tailEnd/>
          </a:ln>
        </p:spPr>
        <p:txBody>
          <a:bodyPr wrap="none" anchor="ctr"/>
          <a:lstStyle/>
          <a:p>
            <a:endParaRPr lang="en-GB" dirty="0"/>
          </a:p>
        </p:txBody>
      </p:sp>
      <p:sp>
        <p:nvSpPr>
          <p:cNvPr id="7208" name="Line 42"/>
          <p:cNvSpPr>
            <a:spLocks noChangeShapeType="1"/>
          </p:cNvSpPr>
          <p:nvPr/>
        </p:nvSpPr>
        <p:spPr bwMode="auto">
          <a:xfrm>
            <a:off x="381000" y="5310188"/>
            <a:ext cx="152400" cy="0"/>
          </a:xfrm>
          <a:prstGeom prst="line">
            <a:avLst/>
          </a:prstGeom>
          <a:noFill/>
          <a:ln w="6350">
            <a:solidFill>
              <a:srgbClr val="565682"/>
            </a:solidFill>
            <a:round/>
            <a:headEnd/>
            <a:tailEnd/>
          </a:ln>
        </p:spPr>
        <p:txBody>
          <a:bodyPr wrap="none" anchor="ctr"/>
          <a:lstStyle/>
          <a:p>
            <a:endParaRPr lang="en-GB" dirty="0"/>
          </a:p>
        </p:txBody>
      </p:sp>
      <p:sp>
        <p:nvSpPr>
          <p:cNvPr id="7209" name="Line 43"/>
          <p:cNvSpPr>
            <a:spLocks noChangeShapeType="1"/>
          </p:cNvSpPr>
          <p:nvPr/>
        </p:nvSpPr>
        <p:spPr bwMode="auto">
          <a:xfrm>
            <a:off x="1143000" y="4014788"/>
            <a:ext cx="228600" cy="0"/>
          </a:xfrm>
          <a:prstGeom prst="line">
            <a:avLst/>
          </a:prstGeom>
          <a:noFill/>
          <a:ln w="6350">
            <a:solidFill>
              <a:srgbClr val="565682"/>
            </a:solidFill>
            <a:round/>
            <a:headEnd/>
            <a:tailEnd/>
          </a:ln>
        </p:spPr>
        <p:txBody>
          <a:bodyPr wrap="none" anchor="ctr"/>
          <a:lstStyle/>
          <a:p>
            <a:endParaRPr lang="en-GB" dirty="0"/>
          </a:p>
        </p:txBody>
      </p:sp>
      <p:sp>
        <p:nvSpPr>
          <p:cNvPr id="7210" name="Line 44"/>
          <p:cNvSpPr>
            <a:spLocks noChangeShapeType="1"/>
          </p:cNvSpPr>
          <p:nvPr/>
        </p:nvSpPr>
        <p:spPr bwMode="auto">
          <a:xfrm>
            <a:off x="1295400" y="3328988"/>
            <a:ext cx="0" cy="685800"/>
          </a:xfrm>
          <a:prstGeom prst="line">
            <a:avLst/>
          </a:prstGeom>
          <a:noFill/>
          <a:ln w="6350">
            <a:solidFill>
              <a:srgbClr val="565682"/>
            </a:solidFill>
            <a:round/>
            <a:headEnd/>
            <a:tailEnd/>
          </a:ln>
        </p:spPr>
        <p:txBody>
          <a:bodyPr wrap="none" anchor="ctr"/>
          <a:lstStyle/>
          <a:p>
            <a:endParaRPr lang="en-GB" dirty="0"/>
          </a:p>
        </p:txBody>
      </p:sp>
      <p:grpSp>
        <p:nvGrpSpPr>
          <p:cNvPr id="3" name="Group 45"/>
          <p:cNvGrpSpPr>
            <a:grpSpLocks/>
          </p:cNvGrpSpPr>
          <p:nvPr/>
        </p:nvGrpSpPr>
        <p:grpSpPr bwMode="auto">
          <a:xfrm>
            <a:off x="381000" y="5462588"/>
            <a:ext cx="1066800" cy="457200"/>
            <a:chOff x="336" y="3456"/>
            <a:chExt cx="672" cy="288"/>
          </a:xfrm>
        </p:grpSpPr>
        <p:sp>
          <p:nvSpPr>
            <p:cNvPr id="7215" name="Rectangle 46"/>
            <p:cNvSpPr>
              <a:spLocks noChangeArrowheads="1"/>
            </p:cNvSpPr>
            <p:nvPr/>
          </p:nvSpPr>
          <p:spPr bwMode="auto">
            <a:xfrm>
              <a:off x="960" y="3456"/>
              <a:ext cx="48" cy="288"/>
            </a:xfrm>
            <a:prstGeom prst="rect">
              <a:avLst/>
            </a:prstGeom>
            <a:noFill/>
            <a:ln w="28575">
              <a:solidFill>
                <a:srgbClr val="565682"/>
              </a:solidFill>
              <a:miter lim="800000"/>
              <a:headEnd/>
              <a:tailEnd/>
            </a:ln>
          </p:spPr>
          <p:txBody>
            <a:bodyPr wrap="none" anchor="ctr"/>
            <a:lstStyle/>
            <a:p>
              <a:endParaRPr lang="en-US" dirty="0"/>
            </a:p>
          </p:txBody>
        </p:sp>
        <p:sp>
          <p:nvSpPr>
            <p:cNvPr id="7216" name="Rectangle 47"/>
            <p:cNvSpPr>
              <a:spLocks noChangeArrowheads="1"/>
            </p:cNvSpPr>
            <p:nvPr/>
          </p:nvSpPr>
          <p:spPr bwMode="auto">
            <a:xfrm>
              <a:off x="864" y="3456"/>
              <a:ext cx="48" cy="288"/>
            </a:xfrm>
            <a:prstGeom prst="rect">
              <a:avLst/>
            </a:prstGeom>
            <a:noFill/>
            <a:ln w="28575">
              <a:solidFill>
                <a:srgbClr val="565682"/>
              </a:solidFill>
              <a:miter lim="800000"/>
              <a:headEnd/>
              <a:tailEnd/>
            </a:ln>
          </p:spPr>
          <p:txBody>
            <a:bodyPr wrap="none" anchor="ctr"/>
            <a:lstStyle/>
            <a:p>
              <a:endParaRPr lang="en-US" dirty="0"/>
            </a:p>
          </p:txBody>
        </p:sp>
        <p:sp>
          <p:nvSpPr>
            <p:cNvPr id="7217" name="Rectangle 48"/>
            <p:cNvSpPr>
              <a:spLocks noChangeArrowheads="1"/>
            </p:cNvSpPr>
            <p:nvPr/>
          </p:nvSpPr>
          <p:spPr bwMode="auto">
            <a:xfrm>
              <a:off x="768" y="3456"/>
              <a:ext cx="48" cy="288"/>
            </a:xfrm>
            <a:prstGeom prst="rect">
              <a:avLst/>
            </a:prstGeom>
            <a:noFill/>
            <a:ln w="28575">
              <a:solidFill>
                <a:srgbClr val="565682"/>
              </a:solidFill>
              <a:miter lim="800000"/>
              <a:headEnd/>
              <a:tailEnd/>
            </a:ln>
          </p:spPr>
          <p:txBody>
            <a:bodyPr wrap="none" anchor="ctr"/>
            <a:lstStyle/>
            <a:p>
              <a:endParaRPr lang="en-US" dirty="0"/>
            </a:p>
          </p:txBody>
        </p:sp>
        <p:sp>
          <p:nvSpPr>
            <p:cNvPr id="7218" name="Rectangle 49"/>
            <p:cNvSpPr>
              <a:spLocks noChangeArrowheads="1"/>
            </p:cNvSpPr>
            <p:nvPr/>
          </p:nvSpPr>
          <p:spPr bwMode="auto">
            <a:xfrm>
              <a:off x="336" y="3456"/>
              <a:ext cx="48" cy="288"/>
            </a:xfrm>
            <a:prstGeom prst="rect">
              <a:avLst/>
            </a:prstGeom>
            <a:noFill/>
            <a:ln w="28575">
              <a:solidFill>
                <a:srgbClr val="565682"/>
              </a:solidFill>
              <a:miter lim="800000"/>
              <a:headEnd/>
              <a:tailEnd/>
            </a:ln>
          </p:spPr>
          <p:txBody>
            <a:bodyPr wrap="none" anchor="ctr"/>
            <a:lstStyle/>
            <a:p>
              <a:endParaRPr lang="en-US" dirty="0"/>
            </a:p>
          </p:txBody>
        </p:sp>
        <p:sp>
          <p:nvSpPr>
            <p:cNvPr id="7219" name="Rectangle 50"/>
            <p:cNvSpPr>
              <a:spLocks noChangeArrowheads="1"/>
            </p:cNvSpPr>
            <p:nvPr/>
          </p:nvSpPr>
          <p:spPr bwMode="auto">
            <a:xfrm>
              <a:off x="432" y="3456"/>
              <a:ext cx="48" cy="288"/>
            </a:xfrm>
            <a:prstGeom prst="rect">
              <a:avLst/>
            </a:prstGeom>
            <a:noFill/>
            <a:ln w="28575">
              <a:solidFill>
                <a:srgbClr val="565682"/>
              </a:solidFill>
              <a:miter lim="800000"/>
              <a:headEnd/>
              <a:tailEnd/>
            </a:ln>
          </p:spPr>
          <p:txBody>
            <a:bodyPr wrap="none" anchor="ctr"/>
            <a:lstStyle/>
            <a:p>
              <a:endParaRPr lang="en-US" dirty="0"/>
            </a:p>
          </p:txBody>
        </p:sp>
        <p:sp>
          <p:nvSpPr>
            <p:cNvPr id="7220" name="Rectangle 51"/>
            <p:cNvSpPr>
              <a:spLocks noChangeArrowheads="1"/>
            </p:cNvSpPr>
            <p:nvPr/>
          </p:nvSpPr>
          <p:spPr bwMode="auto">
            <a:xfrm>
              <a:off x="528" y="3456"/>
              <a:ext cx="48" cy="288"/>
            </a:xfrm>
            <a:prstGeom prst="rect">
              <a:avLst/>
            </a:prstGeom>
            <a:noFill/>
            <a:ln w="28575">
              <a:solidFill>
                <a:srgbClr val="565682"/>
              </a:solidFill>
              <a:miter lim="800000"/>
              <a:headEnd/>
              <a:tailEnd/>
            </a:ln>
          </p:spPr>
          <p:txBody>
            <a:bodyPr wrap="none" anchor="ctr"/>
            <a:lstStyle/>
            <a:p>
              <a:endParaRPr lang="en-US" dirty="0"/>
            </a:p>
          </p:txBody>
        </p:sp>
        <p:sp>
          <p:nvSpPr>
            <p:cNvPr id="7221" name="Rectangle 52"/>
            <p:cNvSpPr>
              <a:spLocks noChangeArrowheads="1"/>
            </p:cNvSpPr>
            <p:nvPr/>
          </p:nvSpPr>
          <p:spPr bwMode="auto">
            <a:xfrm>
              <a:off x="624" y="3456"/>
              <a:ext cx="48" cy="288"/>
            </a:xfrm>
            <a:prstGeom prst="rect">
              <a:avLst/>
            </a:prstGeom>
            <a:noFill/>
            <a:ln w="28575">
              <a:solidFill>
                <a:srgbClr val="565682"/>
              </a:solidFill>
              <a:miter lim="800000"/>
              <a:headEnd/>
              <a:tailEnd/>
            </a:ln>
          </p:spPr>
          <p:txBody>
            <a:bodyPr wrap="none" anchor="ctr"/>
            <a:lstStyle/>
            <a:p>
              <a:endParaRPr lang="en-US" dirty="0"/>
            </a:p>
          </p:txBody>
        </p:sp>
      </p:grpSp>
      <p:sp>
        <p:nvSpPr>
          <p:cNvPr id="7212" name="Line 53"/>
          <p:cNvSpPr>
            <a:spLocks noChangeShapeType="1"/>
          </p:cNvSpPr>
          <p:nvPr/>
        </p:nvSpPr>
        <p:spPr bwMode="auto">
          <a:xfrm flipV="1">
            <a:off x="1752600" y="1600200"/>
            <a:ext cx="7162800" cy="0"/>
          </a:xfrm>
          <a:prstGeom prst="line">
            <a:avLst/>
          </a:prstGeom>
          <a:noFill/>
          <a:ln w="12700" cap="rnd">
            <a:solidFill>
              <a:schemeClr val="tx2"/>
            </a:solidFill>
            <a:prstDash val="sysDot"/>
            <a:round/>
            <a:headEnd/>
            <a:tailEnd/>
          </a:ln>
        </p:spPr>
        <p:txBody>
          <a:bodyPr wrap="none" anchor="ctr"/>
          <a:lstStyle/>
          <a:p>
            <a:endParaRPr lang="en-GB" dirty="0"/>
          </a:p>
        </p:txBody>
      </p:sp>
      <p:sp>
        <p:nvSpPr>
          <p:cNvPr id="7213" name="Line 54"/>
          <p:cNvSpPr>
            <a:spLocks noChangeShapeType="1"/>
          </p:cNvSpPr>
          <p:nvPr/>
        </p:nvSpPr>
        <p:spPr bwMode="auto">
          <a:xfrm>
            <a:off x="1752600" y="1600200"/>
            <a:ext cx="0" cy="3481388"/>
          </a:xfrm>
          <a:prstGeom prst="line">
            <a:avLst/>
          </a:prstGeom>
          <a:noFill/>
          <a:ln w="12700" cap="rnd">
            <a:solidFill>
              <a:schemeClr val="tx2"/>
            </a:solidFill>
            <a:prstDash val="sysDot"/>
            <a:round/>
            <a:headEnd/>
            <a:tailEnd/>
          </a:ln>
        </p:spPr>
        <p:txBody>
          <a:bodyPr wrap="none" anchor="ctr"/>
          <a:lstStyle/>
          <a:p>
            <a:endParaRPr lang="en-GB" dirty="0"/>
          </a:p>
        </p:txBody>
      </p:sp>
      <p:sp>
        <p:nvSpPr>
          <p:cNvPr id="7214" name="Line 55"/>
          <p:cNvSpPr>
            <a:spLocks noChangeShapeType="1"/>
          </p:cNvSpPr>
          <p:nvPr/>
        </p:nvSpPr>
        <p:spPr bwMode="auto">
          <a:xfrm flipH="1">
            <a:off x="228600" y="5081588"/>
            <a:ext cx="1524000" cy="0"/>
          </a:xfrm>
          <a:prstGeom prst="line">
            <a:avLst/>
          </a:prstGeom>
          <a:noFill/>
          <a:ln w="12700" cap="rnd">
            <a:solidFill>
              <a:schemeClr val="tx2"/>
            </a:solidFill>
            <a:prstDash val="sysDot"/>
            <a:round/>
            <a:headEnd/>
            <a:tailEnd/>
          </a:ln>
        </p:spPr>
        <p:txBody>
          <a:bodyPr wrap="none" anchor="ctr"/>
          <a:lstStyle/>
          <a:p>
            <a:endParaRPr lang="en-GB" dirty="0"/>
          </a:p>
        </p:txBody>
      </p:sp>
      <p:sp>
        <p:nvSpPr>
          <p:cNvPr id="57" name="Title 56"/>
          <p:cNvSpPr>
            <a:spLocks noGrp="1"/>
          </p:cNvSpPr>
          <p:nvPr>
            <p:ph type="title"/>
          </p:nvPr>
        </p:nvSpPr>
        <p:spPr/>
        <p:txBody>
          <a:bodyPr/>
          <a:lstStyle/>
          <a:p>
            <a:r>
              <a:rPr lang="en-GB" sz="3200" dirty="0" smtClean="0"/>
              <a:t>Data Hierarchy and Attributes</a:t>
            </a:r>
            <a:endParaRPr lang="en-GB" sz="3200" dirty="0"/>
          </a:p>
        </p:txBody>
      </p:sp>
      <p:sp>
        <p:nvSpPr>
          <p:cNvPr id="56" name="TextBox 55"/>
          <p:cNvSpPr txBox="1"/>
          <p:nvPr/>
        </p:nvSpPr>
        <p:spPr>
          <a:xfrm>
            <a:off x="1857982" y="1195388"/>
            <a:ext cx="6447817" cy="400110"/>
          </a:xfrm>
          <a:prstGeom prst="rect">
            <a:avLst/>
          </a:prstGeom>
          <a:noFill/>
        </p:spPr>
        <p:txBody>
          <a:bodyPr wrap="square" rtlCol="0">
            <a:spAutoFit/>
          </a:bodyPr>
          <a:lstStyle/>
          <a:p>
            <a:r>
              <a:rPr lang="en-US" sz="2000" b="1" i="1" dirty="0" smtClean="0"/>
              <a:t>With over 600 GTIN-level Attributes and Images</a:t>
            </a:r>
            <a:endParaRPr lang="en-US" sz="20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GXS and DSG Required Attributes</a:t>
            </a:r>
            <a:endParaRPr lang="en-US" sz="3200" dirty="0"/>
          </a:p>
        </p:txBody>
      </p:sp>
      <p:sp>
        <p:nvSpPr>
          <p:cNvPr id="3" name="Content Placeholder 2"/>
          <p:cNvSpPr>
            <a:spLocks noGrp="1"/>
          </p:cNvSpPr>
          <p:nvPr>
            <p:ph idx="1"/>
          </p:nvPr>
        </p:nvSpPr>
        <p:spPr>
          <a:xfrm>
            <a:off x="304800" y="1524000"/>
            <a:ext cx="8458200" cy="4419600"/>
          </a:xfrm>
        </p:spPr>
        <p:txBody>
          <a:bodyPr/>
          <a:lstStyle/>
          <a:p>
            <a:r>
              <a:rPr lang="en-US" dirty="0" smtClean="0"/>
              <a:t>GXS Required Attributes</a:t>
            </a:r>
          </a:p>
          <a:p>
            <a:pPr lvl="1"/>
            <a:r>
              <a:rPr lang="en-US" dirty="0" smtClean="0"/>
              <a:t>Seven attributes are required for you to load information to the GXS Catalogue. </a:t>
            </a:r>
          </a:p>
          <a:p>
            <a:pPr lvl="1"/>
            <a:endParaRPr lang="en-US" dirty="0" smtClean="0"/>
          </a:p>
          <a:p>
            <a:pPr lvl="1"/>
            <a:endParaRPr lang="en-US" dirty="0"/>
          </a:p>
          <a:p>
            <a:pPr marL="457200" lvl="1" indent="0">
              <a:buNone/>
            </a:pPr>
            <a:endParaRPr lang="en-US" dirty="0"/>
          </a:p>
          <a:p>
            <a:pPr lvl="1"/>
            <a:r>
              <a:rPr lang="en-US" dirty="0" smtClean="0"/>
              <a:t>With out these attributes, you will not be able to load an item into the Catalogue. </a:t>
            </a:r>
          </a:p>
          <a:p>
            <a:pPr lvl="2"/>
            <a:endParaRPr lang="en-US" dirty="0" smtClean="0"/>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2047328"/>
              </p:ext>
            </p:extLst>
          </p:nvPr>
        </p:nvGraphicFramePr>
        <p:xfrm>
          <a:off x="1371600" y="30480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Product ID Number</a:t>
                      </a:r>
                      <a:endParaRPr lang="en-US" dirty="0"/>
                    </a:p>
                  </a:txBody>
                  <a:tcPr/>
                </a:tc>
                <a:tc>
                  <a:txBody>
                    <a:bodyPr/>
                    <a:lstStyle/>
                    <a:p>
                      <a:r>
                        <a:rPr lang="en-US" dirty="0" smtClean="0"/>
                        <a:t>Product ID Description </a:t>
                      </a:r>
                      <a:endParaRPr lang="en-US" dirty="0"/>
                    </a:p>
                  </a:txBody>
                  <a:tcPr/>
                </a:tc>
              </a:tr>
              <a:tr h="370840">
                <a:tc gridSpan="2">
                  <a:txBody>
                    <a:bodyPr/>
                    <a:lstStyle/>
                    <a:p>
                      <a:pPr algn="ctr"/>
                      <a:r>
                        <a:rPr lang="en-US" dirty="0" smtClean="0"/>
                        <a:t>GTIN (or</a:t>
                      </a:r>
                      <a:r>
                        <a:rPr lang="en-US" baseline="0" dirty="0" smtClean="0"/>
                        <a:t> UPC) </a:t>
                      </a:r>
                      <a:endParaRPr lang="en-US" dirty="0"/>
                    </a:p>
                  </a:txBody>
                  <a:tcPr/>
                </a:tc>
                <a:tc hMerge="1">
                  <a:txBody>
                    <a:bodyPr/>
                    <a:lstStyle/>
                    <a:p>
                      <a:endParaRPr lang="en-US" dirty="0"/>
                    </a:p>
                  </a:txBody>
                  <a:tcPr/>
                </a:tc>
              </a:tr>
              <a:tr h="370840">
                <a:tc>
                  <a:txBody>
                    <a:bodyPr/>
                    <a:lstStyle/>
                    <a:p>
                      <a:r>
                        <a:rPr lang="en-US" dirty="0" smtClean="0"/>
                        <a:t>NRF Color Code</a:t>
                      </a:r>
                      <a:endParaRPr lang="en-US" dirty="0"/>
                    </a:p>
                  </a:txBody>
                  <a:tcPr/>
                </a:tc>
                <a:tc>
                  <a:txBody>
                    <a:bodyPr/>
                    <a:lstStyle/>
                    <a:p>
                      <a:r>
                        <a:rPr lang="en-US" dirty="0" smtClean="0"/>
                        <a:t>NRF Size Code</a:t>
                      </a:r>
                      <a:endParaRPr lang="en-US" dirty="0"/>
                    </a:p>
                  </a:txBody>
                  <a:tcPr/>
                </a:tc>
              </a:tr>
              <a:tr h="370840">
                <a:tc>
                  <a:txBody>
                    <a:bodyPr/>
                    <a:lstStyle/>
                    <a:p>
                      <a:r>
                        <a:rPr lang="en-US" dirty="0" smtClean="0"/>
                        <a:t>NRF Color Description </a:t>
                      </a:r>
                      <a:endParaRPr lang="en-US" dirty="0"/>
                    </a:p>
                  </a:txBody>
                  <a:tcPr/>
                </a:tc>
                <a:tc>
                  <a:txBody>
                    <a:bodyPr/>
                    <a:lstStyle/>
                    <a:p>
                      <a:r>
                        <a:rPr lang="en-US" dirty="0" smtClean="0"/>
                        <a:t>NRF Size Description </a:t>
                      </a:r>
                    </a:p>
                  </a:txBody>
                  <a:tcPr/>
                </a:tc>
              </a:tr>
            </a:tbl>
          </a:graphicData>
        </a:graphic>
      </p:graphicFrame>
    </p:spTree>
    <p:extLst>
      <p:ext uri="{BB962C8B-B14F-4D97-AF65-F5344CB8AC3E}">
        <p14:creationId xmlns:p14="http://schemas.microsoft.com/office/powerpoint/2010/main" val="377620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GXS and DSG Required Attributes</a:t>
            </a:r>
          </a:p>
        </p:txBody>
      </p:sp>
      <p:sp>
        <p:nvSpPr>
          <p:cNvPr id="3" name="Content Placeholder 2"/>
          <p:cNvSpPr>
            <a:spLocks noGrp="1"/>
          </p:cNvSpPr>
          <p:nvPr>
            <p:ph idx="1"/>
          </p:nvPr>
        </p:nvSpPr>
        <p:spPr>
          <a:xfrm>
            <a:off x="457200" y="1524000"/>
            <a:ext cx="8305800" cy="4419600"/>
          </a:xfrm>
        </p:spPr>
        <p:txBody>
          <a:bodyPr/>
          <a:lstStyle/>
          <a:p>
            <a:r>
              <a:rPr lang="en-US" sz="2800" dirty="0" smtClean="0"/>
              <a:t>DSG requires an additional 26 attributes to load an item to their system which can be supplied while loading the item into the Catalogue. </a:t>
            </a:r>
          </a:p>
          <a:p>
            <a:r>
              <a:rPr lang="en-US" sz="2800" dirty="0" smtClean="0"/>
              <a:t>All Attributes can be loaded to the Catalogue by any of the methods available</a:t>
            </a:r>
          </a:p>
          <a:p>
            <a:pPr lvl="1"/>
            <a:r>
              <a:rPr lang="en-US" sz="2400" dirty="0" smtClean="0"/>
              <a:t>EDI 832</a:t>
            </a:r>
          </a:p>
          <a:p>
            <a:pPr lvl="1"/>
            <a:r>
              <a:rPr lang="en-US" sz="2400" dirty="0" smtClean="0"/>
              <a:t>Web Services</a:t>
            </a:r>
          </a:p>
          <a:p>
            <a:pPr lvl="1"/>
            <a:r>
              <a:rPr lang="en-US" sz="2400" dirty="0" smtClean="0"/>
              <a:t>CSV Template</a:t>
            </a:r>
          </a:p>
          <a:p>
            <a:pPr lvl="1"/>
            <a:r>
              <a:rPr lang="en-US" sz="2400" dirty="0" smtClean="0"/>
              <a:t>Web/UI</a:t>
            </a:r>
          </a:p>
        </p:txBody>
      </p:sp>
    </p:spTree>
    <p:extLst>
      <p:ext uri="{BB962C8B-B14F-4D97-AF65-F5344CB8AC3E}">
        <p14:creationId xmlns:p14="http://schemas.microsoft.com/office/powerpoint/2010/main" val="4109120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GXS and DSG Required Attributes</a:t>
            </a:r>
          </a:p>
        </p:txBody>
      </p:sp>
      <p:sp>
        <p:nvSpPr>
          <p:cNvPr id="4" name="TextBox 3"/>
          <p:cNvSpPr txBox="1"/>
          <p:nvPr/>
        </p:nvSpPr>
        <p:spPr>
          <a:xfrm>
            <a:off x="304800" y="1447800"/>
            <a:ext cx="3352800"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 list of the DSG required attributes is available to you on the program landing page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371600"/>
            <a:ext cx="4904806" cy="2464267"/>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02" y="3581400"/>
            <a:ext cx="4667250" cy="276552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29200" y="4038600"/>
            <a:ext cx="3533206" cy="230832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An Attribute Filter is also available to apply in the Catalogue that will enable you to only see the DSG required attributes. </a:t>
            </a:r>
            <a:endParaRPr lang="en-US" dirty="0"/>
          </a:p>
        </p:txBody>
      </p:sp>
    </p:spTree>
    <p:extLst>
      <p:ext uri="{BB962C8B-B14F-4D97-AF65-F5344CB8AC3E}">
        <p14:creationId xmlns:p14="http://schemas.microsoft.com/office/powerpoint/2010/main" val="3863006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ition04.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04800" y="2819400"/>
            <a:ext cx="6789038" cy="584775"/>
          </a:xfrm>
          <a:prstGeom prst="rect">
            <a:avLst/>
          </a:prstGeom>
          <a:noFill/>
        </p:spPr>
        <p:txBody>
          <a:bodyPr wrap="none" rtlCol="0">
            <a:spAutoFit/>
          </a:bodyPr>
          <a:lstStyle/>
          <a:p>
            <a:r>
              <a:rPr lang="en-GB" sz="3200" b="1" dirty="0"/>
              <a:t>Using the GXS Catalogue for DSG</a:t>
            </a:r>
          </a:p>
        </p:txBody>
      </p:sp>
      <p:pic>
        <p:nvPicPr>
          <p:cNvPr id="6" name="Picture 5" descr="stripe.png"/>
          <p:cNvPicPr>
            <a:picLocks noChangeAspect="1"/>
          </p:cNvPicPr>
          <p:nvPr/>
        </p:nvPicPr>
        <p:blipFill>
          <a:blip r:embed="rId3" cstate="screen"/>
          <a:stretch>
            <a:fillRect/>
          </a:stretch>
        </p:blipFill>
        <p:spPr>
          <a:xfrm>
            <a:off x="378" y="3404618"/>
            <a:ext cx="9143244" cy="48764"/>
          </a:xfrm>
          <a:prstGeom prst="rect">
            <a:avLst/>
          </a:prstGeom>
        </p:spPr>
      </p:pic>
    </p:spTree>
    <p:extLst>
      <p:ext uri="{BB962C8B-B14F-4D97-AF65-F5344CB8AC3E}">
        <p14:creationId xmlns:p14="http://schemas.microsoft.com/office/powerpoint/2010/main" val="4175696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Using the GXS Catalogue for DSG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82949"/>
            <a:ext cx="2162175" cy="28670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2162175" cy="28670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515" y="2975649"/>
            <a:ext cx="2162175" cy="28670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599" y="5076825"/>
            <a:ext cx="4829175" cy="1200329"/>
          </a:xfrm>
          <a:prstGeom prst="rect">
            <a:avLst/>
          </a:prstGeom>
          <a:noFill/>
        </p:spPr>
        <p:txBody>
          <a:bodyPr wrap="square" rtlCol="0">
            <a:spAutoFit/>
          </a:bodyPr>
          <a:lstStyle/>
          <a:p>
            <a:pPr marL="342900" indent="-342900">
              <a:buFont typeface="Arial" panose="020B0604020202020204" pitchFamily="34" charset="0"/>
              <a:buChar char="•"/>
            </a:pPr>
            <a:r>
              <a:rPr lang="en-US" dirty="0" smtClean="0"/>
              <a:t>Extensive documentation available to assist you, no matter what method you prefer. </a:t>
            </a:r>
            <a:endParaRPr lang="en-US" dirty="0"/>
          </a:p>
        </p:txBody>
      </p:sp>
      <p:sp>
        <p:nvSpPr>
          <p:cNvPr id="5" name="Left Arrow 4"/>
          <p:cNvSpPr/>
          <p:nvPr/>
        </p:nvSpPr>
        <p:spPr bwMode="auto">
          <a:xfrm>
            <a:off x="3200400" y="1600200"/>
            <a:ext cx="3810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11" name="Left Arrow 10"/>
          <p:cNvSpPr/>
          <p:nvPr/>
        </p:nvSpPr>
        <p:spPr bwMode="auto">
          <a:xfrm>
            <a:off x="5410200" y="2438400"/>
            <a:ext cx="3810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6" name="Bent-Up Arrow 5"/>
          <p:cNvSpPr/>
          <p:nvPr/>
        </p:nvSpPr>
        <p:spPr bwMode="auto">
          <a:xfrm rot="-5400000">
            <a:off x="7391400" y="3557579"/>
            <a:ext cx="381000" cy="3810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7" name="TextBox 6"/>
          <p:cNvSpPr txBox="1"/>
          <p:nvPr/>
        </p:nvSpPr>
        <p:spPr>
          <a:xfrm>
            <a:off x="3619905" y="1483667"/>
            <a:ext cx="2019300" cy="461665"/>
          </a:xfrm>
          <a:prstGeom prst="rect">
            <a:avLst/>
          </a:prstGeom>
          <a:noFill/>
        </p:spPr>
        <p:txBody>
          <a:bodyPr wrap="square" rtlCol="0">
            <a:spAutoFit/>
          </a:bodyPr>
          <a:lstStyle/>
          <a:p>
            <a:r>
              <a:rPr lang="en-US" dirty="0" smtClean="0"/>
              <a:t>Text File</a:t>
            </a:r>
          </a:p>
        </p:txBody>
      </p:sp>
      <p:sp>
        <p:nvSpPr>
          <p:cNvPr id="14" name="TextBox 13"/>
          <p:cNvSpPr txBox="1"/>
          <p:nvPr/>
        </p:nvSpPr>
        <p:spPr>
          <a:xfrm>
            <a:off x="5797685" y="2318316"/>
            <a:ext cx="2019300" cy="461665"/>
          </a:xfrm>
          <a:prstGeom prst="rect">
            <a:avLst/>
          </a:prstGeom>
          <a:noFill/>
        </p:spPr>
        <p:txBody>
          <a:bodyPr wrap="square" rtlCol="0">
            <a:spAutoFit/>
          </a:bodyPr>
          <a:lstStyle/>
          <a:p>
            <a:r>
              <a:rPr lang="en-US" dirty="0" smtClean="0"/>
              <a:t>Web Browser</a:t>
            </a:r>
          </a:p>
        </p:txBody>
      </p:sp>
      <p:sp>
        <p:nvSpPr>
          <p:cNvPr id="15" name="TextBox 14"/>
          <p:cNvSpPr txBox="1"/>
          <p:nvPr/>
        </p:nvSpPr>
        <p:spPr>
          <a:xfrm>
            <a:off x="7162800" y="3938579"/>
            <a:ext cx="1676400" cy="461665"/>
          </a:xfrm>
          <a:prstGeom prst="rect">
            <a:avLst/>
          </a:prstGeom>
          <a:noFill/>
        </p:spPr>
        <p:txBody>
          <a:bodyPr wrap="square" rtlCol="0">
            <a:spAutoFit/>
          </a:bodyPr>
          <a:lstStyle/>
          <a:p>
            <a:r>
              <a:rPr lang="en-US" dirty="0" smtClean="0"/>
              <a:t>EDI 832</a:t>
            </a:r>
          </a:p>
        </p:txBody>
      </p:sp>
    </p:spTree>
    <p:extLst>
      <p:ext uri="{BB962C8B-B14F-4D97-AF65-F5344CB8AC3E}">
        <p14:creationId xmlns:p14="http://schemas.microsoft.com/office/powerpoint/2010/main" val="2670258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Using the GXS Catalogue for DSG</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514725" cy="482619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098586" y="1524000"/>
            <a:ext cx="4520119" cy="489364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For those users who choose to load their item information with the CSV template, there is a template specifically for the DSG program.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This template is available on the DSG Program page at: </a:t>
            </a:r>
            <a:r>
              <a:rPr lang="en-US" dirty="0">
                <a:hlinkClick r:id="rId3"/>
              </a:rPr>
              <a:t>http://</a:t>
            </a:r>
            <a:r>
              <a:rPr lang="en-US" dirty="0" smtClean="0">
                <a:hlinkClick r:id="rId3"/>
              </a:rPr>
              <a:t>www.gxs.com/dsg</a:t>
            </a:r>
            <a:r>
              <a:rPr lang="en-US" dirty="0"/>
              <a:t> </a:t>
            </a:r>
            <a:r>
              <a:rPr lang="en-US" dirty="0" smtClean="0"/>
              <a:t>or a standard CSV template is available in the Catalogue Documentation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30726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Using the GXS Catalogue for DSG</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350095" cy="3124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81400"/>
            <a:ext cx="6257391" cy="2667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Left Arrow 5"/>
          <p:cNvSpPr/>
          <p:nvPr/>
        </p:nvSpPr>
        <p:spPr bwMode="auto">
          <a:xfrm>
            <a:off x="4724400" y="1802049"/>
            <a:ext cx="3810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7" name="Left Arrow 6"/>
          <p:cNvSpPr/>
          <p:nvPr/>
        </p:nvSpPr>
        <p:spPr bwMode="auto">
          <a:xfrm rot="-10800000">
            <a:off x="2213147" y="4686300"/>
            <a:ext cx="3810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4" name="TextBox 3"/>
          <p:cNvSpPr txBox="1"/>
          <p:nvPr/>
        </p:nvSpPr>
        <p:spPr>
          <a:xfrm>
            <a:off x="5223753" y="1636094"/>
            <a:ext cx="3048000" cy="1200329"/>
          </a:xfrm>
          <a:prstGeom prst="rect">
            <a:avLst/>
          </a:prstGeom>
          <a:noFill/>
        </p:spPr>
        <p:txBody>
          <a:bodyPr wrap="square" rtlCol="0">
            <a:spAutoFit/>
          </a:bodyPr>
          <a:lstStyle/>
          <a:p>
            <a:r>
              <a:rPr lang="en-US" dirty="0" smtClean="0"/>
              <a:t>The CSV file is available on the DSG landing page</a:t>
            </a:r>
            <a:endParaRPr lang="en-US" dirty="0"/>
          </a:p>
        </p:txBody>
      </p:sp>
      <p:sp>
        <p:nvSpPr>
          <p:cNvPr id="5" name="TextBox 4"/>
          <p:cNvSpPr txBox="1"/>
          <p:nvPr/>
        </p:nvSpPr>
        <p:spPr>
          <a:xfrm>
            <a:off x="498647" y="4572000"/>
            <a:ext cx="1905000" cy="1631216"/>
          </a:xfrm>
          <a:prstGeom prst="rect">
            <a:avLst/>
          </a:prstGeom>
          <a:noFill/>
        </p:spPr>
        <p:txBody>
          <a:bodyPr wrap="square" rtlCol="0">
            <a:spAutoFit/>
          </a:bodyPr>
          <a:lstStyle/>
          <a:p>
            <a:r>
              <a:rPr lang="en-US" sz="2000" dirty="0" smtClean="0"/>
              <a:t>Or on the Catalogue Documentation tab in the Catalogue</a:t>
            </a:r>
            <a:endParaRPr lang="en-US" sz="2000" dirty="0"/>
          </a:p>
        </p:txBody>
      </p:sp>
    </p:spTree>
    <p:extLst>
      <p:ext uri="{BB962C8B-B14F-4D97-AF65-F5344CB8AC3E}">
        <p14:creationId xmlns:p14="http://schemas.microsoft.com/office/powerpoint/2010/main" val="1852906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04800" y="1447800"/>
            <a:ext cx="8439472" cy="4419600"/>
          </a:xfrm>
        </p:spPr>
        <p:txBody>
          <a:bodyPr/>
          <a:lstStyle/>
          <a:p>
            <a:r>
              <a:rPr lang="en-GB" sz="2800" dirty="0" smtClean="0"/>
              <a:t>Introduction </a:t>
            </a:r>
          </a:p>
          <a:p>
            <a:r>
              <a:rPr lang="en-GB" sz="2800" dirty="0" smtClean="0"/>
              <a:t>Why Data Sync for DSG</a:t>
            </a:r>
          </a:p>
          <a:p>
            <a:r>
              <a:rPr lang="en-GB" sz="2800" dirty="0" smtClean="0"/>
              <a:t>What is Data Sync</a:t>
            </a:r>
          </a:p>
          <a:p>
            <a:r>
              <a:rPr lang="en-GB" sz="2800" dirty="0" smtClean="0"/>
              <a:t>DSG and GXS Required Attributes</a:t>
            </a:r>
          </a:p>
          <a:p>
            <a:r>
              <a:rPr lang="en-GB" sz="2800" dirty="0" smtClean="0"/>
              <a:t>Using the GXS Catalogue for DSG</a:t>
            </a:r>
          </a:p>
          <a:p>
            <a:r>
              <a:rPr lang="en-GB" sz="2800" dirty="0" smtClean="0"/>
              <a:t>Utilizing provided </a:t>
            </a:r>
            <a:r>
              <a:rPr lang="en-GB" sz="2800" dirty="0"/>
              <a:t>r</a:t>
            </a:r>
            <a:r>
              <a:rPr lang="en-GB" sz="2800" dirty="0" smtClean="0"/>
              <a:t>esources for the DSG initiative</a:t>
            </a:r>
          </a:p>
          <a:p>
            <a:r>
              <a:rPr lang="en-US" sz="2800" dirty="0" smtClean="0"/>
              <a:t>Documentation and Support</a:t>
            </a:r>
          </a:p>
          <a:p>
            <a:r>
              <a:rPr lang="en-US" sz="2800" dirty="0" smtClean="0"/>
              <a:t>Q &amp; A</a:t>
            </a:r>
            <a:endParaRPr lang="en-US" sz="2800" dirty="0"/>
          </a:p>
          <a:p>
            <a:pPr marL="0" indent="0">
              <a:buNone/>
            </a:pPr>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Using the GXS Catalogue for DSG</a:t>
            </a:r>
            <a:endParaRPr lang="en-US"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398"/>
            <a:ext cx="3163137" cy="24812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39705"/>
            <a:ext cx="5181600" cy="34468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295400"/>
            <a:ext cx="7315200" cy="46166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When using the UI, set the Attribute Filter to DSG</a:t>
            </a:r>
            <a:endParaRPr lang="en-US" dirty="0"/>
          </a:p>
        </p:txBody>
      </p:sp>
      <p:sp>
        <p:nvSpPr>
          <p:cNvPr id="10" name="Left Arrow 9"/>
          <p:cNvSpPr/>
          <p:nvPr/>
        </p:nvSpPr>
        <p:spPr bwMode="auto">
          <a:xfrm>
            <a:off x="3773521" y="2286000"/>
            <a:ext cx="3810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5" name="TextBox 4"/>
          <p:cNvSpPr txBox="1"/>
          <p:nvPr/>
        </p:nvSpPr>
        <p:spPr>
          <a:xfrm>
            <a:off x="4114800" y="2169666"/>
            <a:ext cx="4419600" cy="461665"/>
          </a:xfrm>
          <a:prstGeom prst="rect">
            <a:avLst/>
          </a:prstGeom>
          <a:noFill/>
        </p:spPr>
        <p:txBody>
          <a:bodyPr wrap="square" rtlCol="0">
            <a:spAutoFit/>
          </a:bodyPr>
          <a:lstStyle/>
          <a:p>
            <a:r>
              <a:rPr lang="en-US" dirty="0" smtClean="0"/>
              <a:t>Log into the GXS Catalogue UI</a:t>
            </a:r>
            <a:endParaRPr lang="en-US" dirty="0"/>
          </a:p>
        </p:txBody>
      </p:sp>
      <p:sp>
        <p:nvSpPr>
          <p:cNvPr id="12" name="Left Arrow 11"/>
          <p:cNvSpPr/>
          <p:nvPr/>
        </p:nvSpPr>
        <p:spPr bwMode="auto">
          <a:xfrm rot="-10800000">
            <a:off x="2895600" y="5562600"/>
            <a:ext cx="3810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6" name="TextBox 5"/>
          <p:cNvSpPr txBox="1"/>
          <p:nvPr/>
        </p:nvSpPr>
        <p:spPr>
          <a:xfrm>
            <a:off x="398036" y="4663109"/>
            <a:ext cx="2514600" cy="1938992"/>
          </a:xfrm>
          <a:prstGeom prst="rect">
            <a:avLst/>
          </a:prstGeom>
          <a:noFill/>
        </p:spPr>
        <p:txBody>
          <a:bodyPr wrap="square" rtlCol="0">
            <a:spAutoFit/>
          </a:bodyPr>
          <a:lstStyle/>
          <a:p>
            <a:r>
              <a:rPr lang="en-US" dirty="0" smtClean="0"/>
              <a:t>Select “Account Attribute Filter”, select Dicks Sporting Goods and click “Apply”</a:t>
            </a:r>
            <a:endParaRPr lang="en-US" dirty="0"/>
          </a:p>
        </p:txBody>
      </p:sp>
      <p:sp>
        <p:nvSpPr>
          <p:cNvPr id="14" name="Left Arrow 13"/>
          <p:cNvSpPr/>
          <p:nvPr/>
        </p:nvSpPr>
        <p:spPr bwMode="auto">
          <a:xfrm rot="-10800000">
            <a:off x="2895600" y="6157913"/>
            <a:ext cx="1600200" cy="228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Tree>
    <p:extLst>
      <p:ext uri="{BB962C8B-B14F-4D97-AF65-F5344CB8AC3E}">
        <p14:creationId xmlns:p14="http://schemas.microsoft.com/office/powerpoint/2010/main" val="299669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Using the GXS Catalogue for DSG</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371600"/>
            <a:ext cx="4876799" cy="206375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95600"/>
            <a:ext cx="5105400" cy="35107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Left Arrow 5"/>
          <p:cNvSpPr/>
          <p:nvPr/>
        </p:nvSpPr>
        <p:spPr bwMode="auto">
          <a:xfrm>
            <a:off x="5257800" y="1524000"/>
            <a:ext cx="3810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4" name="TextBox 3"/>
          <p:cNvSpPr txBox="1"/>
          <p:nvPr/>
        </p:nvSpPr>
        <p:spPr>
          <a:xfrm>
            <a:off x="5791200" y="1371600"/>
            <a:ext cx="2514600" cy="1200329"/>
          </a:xfrm>
          <a:prstGeom prst="rect">
            <a:avLst/>
          </a:prstGeom>
          <a:noFill/>
        </p:spPr>
        <p:txBody>
          <a:bodyPr wrap="square" rtlCol="0">
            <a:spAutoFit/>
          </a:bodyPr>
          <a:lstStyle/>
          <a:p>
            <a:r>
              <a:rPr lang="en-US" dirty="0" smtClean="0"/>
              <a:t>Add your products as you normally do. </a:t>
            </a:r>
            <a:endParaRPr lang="en-US" dirty="0"/>
          </a:p>
        </p:txBody>
      </p:sp>
      <p:sp>
        <p:nvSpPr>
          <p:cNvPr id="8" name="Left Arrow 7"/>
          <p:cNvSpPr/>
          <p:nvPr/>
        </p:nvSpPr>
        <p:spPr bwMode="auto">
          <a:xfrm rot="-10800000">
            <a:off x="3039894" y="4107503"/>
            <a:ext cx="381000" cy="2286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sp>
        <p:nvSpPr>
          <p:cNvPr id="5" name="TextBox 4"/>
          <p:cNvSpPr txBox="1"/>
          <p:nvPr/>
        </p:nvSpPr>
        <p:spPr>
          <a:xfrm>
            <a:off x="301559" y="3886199"/>
            <a:ext cx="2743199" cy="2308324"/>
          </a:xfrm>
          <a:prstGeom prst="rect">
            <a:avLst/>
          </a:prstGeom>
          <a:noFill/>
        </p:spPr>
        <p:txBody>
          <a:bodyPr wrap="square" rtlCol="0">
            <a:spAutoFit/>
          </a:bodyPr>
          <a:lstStyle/>
          <a:p>
            <a:r>
              <a:rPr lang="en-US" dirty="0" smtClean="0"/>
              <a:t>Only Attributes that are applicable to Dicks Sporting Goods will be shown on the screen. </a:t>
            </a:r>
            <a:endParaRPr lang="en-US" dirty="0"/>
          </a:p>
        </p:txBody>
      </p:sp>
    </p:spTree>
    <p:extLst>
      <p:ext uri="{BB962C8B-B14F-4D97-AF65-F5344CB8AC3E}">
        <p14:creationId xmlns:p14="http://schemas.microsoft.com/office/powerpoint/2010/main" val="210701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Using the GXS Catalogue for DSG</a:t>
            </a:r>
            <a:endParaRPr lang="en-US" sz="32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2438400" cy="323329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02" y="3810000"/>
            <a:ext cx="8229600" cy="19526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819400" y="1524000"/>
            <a:ext cx="5638800"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If you are using the 832 to load or update your data, be sure to consult the DSG/GXS cross reference guide so that you include all of the correct attributes for your items! </a:t>
            </a:r>
            <a:endParaRPr lang="en-US" dirty="0"/>
          </a:p>
        </p:txBody>
      </p:sp>
      <p:sp>
        <p:nvSpPr>
          <p:cNvPr id="6" name="TextBox 5"/>
          <p:cNvSpPr txBox="1"/>
          <p:nvPr/>
        </p:nvSpPr>
        <p:spPr>
          <a:xfrm>
            <a:off x="1295400" y="5956570"/>
            <a:ext cx="7010400" cy="400110"/>
          </a:xfrm>
          <a:prstGeom prst="rect">
            <a:avLst/>
          </a:prstGeom>
          <a:noFill/>
        </p:spPr>
        <p:txBody>
          <a:bodyPr wrap="square" rtlCol="0">
            <a:spAutoFit/>
          </a:bodyPr>
          <a:lstStyle/>
          <a:p>
            <a:r>
              <a:rPr lang="en-US" sz="2000" dirty="0" smtClean="0"/>
              <a:t>*These are both available on the DSG Program Page! </a:t>
            </a:r>
            <a:endParaRPr lang="en-US" sz="2000" dirty="0"/>
          </a:p>
        </p:txBody>
      </p:sp>
    </p:spTree>
    <p:extLst>
      <p:ext uri="{BB962C8B-B14F-4D97-AF65-F5344CB8AC3E}">
        <p14:creationId xmlns:p14="http://schemas.microsoft.com/office/powerpoint/2010/main" val="79670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Required Products and Granting Access</a:t>
            </a:r>
            <a:endParaRPr lang="en-GB" sz="3200" dirty="0"/>
          </a:p>
        </p:txBody>
      </p:sp>
      <p:sp>
        <p:nvSpPr>
          <p:cNvPr id="3" name="Content Placeholder 2"/>
          <p:cNvSpPr>
            <a:spLocks noGrp="1"/>
          </p:cNvSpPr>
          <p:nvPr>
            <p:ph idx="1"/>
          </p:nvPr>
        </p:nvSpPr>
        <p:spPr/>
        <p:txBody>
          <a:bodyPr/>
          <a:lstStyle/>
          <a:p>
            <a:r>
              <a:rPr lang="en-GB" sz="2400" dirty="0"/>
              <a:t>DSG want to receive all </a:t>
            </a:r>
            <a:r>
              <a:rPr lang="en-GB" sz="2400" dirty="0" smtClean="0"/>
              <a:t>New GTINs/UPCs </a:t>
            </a:r>
            <a:r>
              <a:rPr lang="en-GB" sz="2400" dirty="0"/>
              <a:t>that are available within their store and also on line direct </a:t>
            </a:r>
            <a:r>
              <a:rPr lang="en-GB" sz="2400" dirty="0" smtClean="0"/>
              <a:t>to </a:t>
            </a:r>
            <a:r>
              <a:rPr lang="en-GB" sz="2400" dirty="0"/>
              <a:t>customer </a:t>
            </a:r>
            <a:r>
              <a:rPr lang="en-GB" sz="2400" dirty="0" smtClean="0"/>
              <a:t>items.</a:t>
            </a:r>
          </a:p>
          <a:p>
            <a:pPr marL="0" indent="0">
              <a:buNone/>
            </a:pPr>
            <a:endParaRPr lang="en-GB" dirty="0"/>
          </a:p>
          <a:p>
            <a:r>
              <a:rPr lang="en-GB" sz="2400" dirty="0" smtClean="0"/>
              <a:t>DSG </a:t>
            </a:r>
            <a:r>
              <a:rPr lang="en-GB" sz="2400" dirty="0"/>
              <a:t>would like “Unrestricted” access granted to </a:t>
            </a:r>
            <a:r>
              <a:rPr lang="en-GB" sz="2400" dirty="0" smtClean="0"/>
              <a:t>them-</a:t>
            </a:r>
          </a:p>
          <a:p>
            <a:pPr lvl="1"/>
            <a:r>
              <a:rPr lang="en-GB" sz="2000" dirty="0" smtClean="0"/>
              <a:t>DSG Account ID = 127242733083</a:t>
            </a:r>
          </a:p>
          <a:p>
            <a:pPr lvl="1"/>
            <a:r>
              <a:rPr lang="en-GB" sz="2000" dirty="0"/>
              <a:t>A</a:t>
            </a:r>
            <a:r>
              <a:rPr lang="en-GB" sz="2000" dirty="0" smtClean="0"/>
              <a:t> step by step document on how to grant access can be found on the landing page.</a:t>
            </a:r>
          </a:p>
          <a:p>
            <a:endParaRPr lang="en-GB" dirty="0"/>
          </a:p>
        </p:txBody>
      </p:sp>
    </p:spTree>
    <p:extLst>
      <p:ext uri="{BB962C8B-B14F-4D97-AF65-F5344CB8AC3E}">
        <p14:creationId xmlns:p14="http://schemas.microsoft.com/office/powerpoint/2010/main" val="39544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ition04.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04800" y="2819400"/>
            <a:ext cx="5692584" cy="584775"/>
          </a:xfrm>
          <a:prstGeom prst="rect">
            <a:avLst/>
          </a:prstGeom>
          <a:noFill/>
        </p:spPr>
        <p:txBody>
          <a:bodyPr wrap="none" rtlCol="0">
            <a:spAutoFit/>
          </a:bodyPr>
          <a:lstStyle/>
          <a:p>
            <a:r>
              <a:rPr lang="en-GB" sz="3200" b="1" dirty="0" smtClean="0"/>
              <a:t>Documentation and Support</a:t>
            </a:r>
            <a:endParaRPr lang="en-GB" sz="3200" b="1" dirty="0"/>
          </a:p>
        </p:txBody>
      </p:sp>
      <p:pic>
        <p:nvPicPr>
          <p:cNvPr id="6" name="Picture 5" descr="stripe.png"/>
          <p:cNvPicPr>
            <a:picLocks noChangeAspect="1"/>
          </p:cNvPicPr>
          <p:nvPr/>
        </p:nvPicPr>
        <p:blipFill>
          <a:blip r:embed="rId3" cstate="screen"/>
          <a:stretch>
            <a:fillRect/>
          </a:stretch>
        </p:blipFill>
        <p:spPr>
          <a:xfrm>
            <a:off x="378" y="3404618"/>
            <a:ext cx="9143244" cy="48764"/>
          </a:xfrm>
          <a:prstGeom prst="rect">
            <a:avLst/>
          </a:prstGeom>
        </p:spPr>
      </p:pic>
    </p:spTree>
    <p:extLst>
      <p:ext uri="{BB962C8B-B14F-4D97-AF65-F5344CB8AC3E}">
        <p14:creationId xmlns:p14="http://schemas.microsoft.com/office/powerpoint/2010/main" val="3200159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Documentation and Support</a:t>
            </a:r>
            <a:endParaRPr lang="en-US" sz="3200" dirty="0"/>
          </a:p>
        </p:txBody>
      </p:sp>
      <p:sp>
        <p:nvSpPr>
          <p:cNvPr id="3" name="Content Placeholder 2"/>
          <p:cNvSpPr>
            <a:spLocks noGrp="1"/>
          </p:cNvSpPr>
          <p:nvPr>
            <p:ph idx="1"/>
          </p:nvPr>
        </p:nvSpPr>
        <p:spPr>
          <a:xfrm>
            <a:off x="381000" y="1524000"/>
            <a:ext cx="8382000" cy="4419600"/>
          </a:xfrm>
        </p:spPr>
        <p:txBody>
          <a:bodyPr/>
          <a:lstStyle/>
          <a:p>
            <a:r>
              <a:rPr lang="en-US" sz="2800" dirty="0" smtClean="0"/>
              <a:t>GXS Contact Details - </a:t>
            </a:r>
          </a:p>
          <a:p>
            <a:pPr lvl="1"/>
            <a:r>
              <a:rPr lang="en-US" sz="2400" dirty="0" smtClean="0"/>
              <a:t>If you are an existing customer and need assistance in granting access you can call our support group at: +1 877-446-6847 Option 2, Option *, Option 4, Option 1 or email at </a:t>
            </a:r>
            <a:r>
              <a:rPr lang="en-US" sz="2400" dirty="0" smtClean="0">
                <a:hlinkClick r:id="rId2"/>
              </a:rPr>
              <a:t>cataloguesupport@gxs.com</a:t>
            </a:r>
            <a:endParaRPr lang="en-US" sz="2800" dirty="0" smtClean="0"/>
          </a:p>
          <a:p>
            <a:pPr lvl="1"/>
            <a:r>
              <a:rPr lang="en-US" sz="2400" dirty="0" smtClean="0"/>
              <a:t>If you wish to get signed up with the GXS Catalogue, you can call out Sales Group at +1 800-334-2255, option 3 or email at </a:t>
            </a:r>
            <a:r>
              <a:rPr lang="en-US" sz="2400" dirty="0" smtClean="0">
                <a:hlinkClick r:id="rId3"/>
              </a:rPr>
              <a:t>sales@gxs.com</a:t>
            </a:r>
            <a:endParaRPr lang="en-US" sz="2400" dirty="0" smtClean="0"/>
          </a:p>
          <a:p>
            <a:r>
              <a:rPr lang="en-US" sz="2800" dirty="0" smtClean="0"/>
              <a:t>DSG Contact Details – </a:t>
            </a:r>
          </a:p>
          <a:p>
            <a:pPr lvl="1"/>
            <a:r>
              <a:rPr lang="en-GB" sz="2400" dirty="0">
                <a:hlinkClick r:id="rId4"/>
              </a:rPr>
              <a:t>merchdata@dcsg.com</a:t>
            </a:r>
            <a:endParaRPr lang="en-US" sz="2400" dirty="0"/>
          </a:p>
        </p:txBody>
      </p:sp>
    </p:spTree>
    <p:extLst>
      <p:ext uri="{BB962C8B-B14F-4D97-AF65-F5344CB8AC3E}">
        <p14:creationId xmlns:p14="http://schemas.microsoft.com/office/powerpoint/2010/main" val="187518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Documentation and Support</a:t>
            </a:r>
          </a:p>
        </p:txBody>
      </p:sp>
      <p:sp>
        <p:nvSpPr>
          <p:cNvPr id="3" name="Content Placeholder 2"/>
          <p:cNvSpPr>
            <a:spLocks noGrp="1"/>
          </p:cNvSpPr>
          <p:nvPr>
            <p:ph idx="1"/>
          </p:nvPr>
        </p:nvSpPr>
        <p:spPr>
          <a:xfrm>
            <a:off x="304800" y="1524000"/>
            <a:ext cx="8458200" cy="4419600"/>
          </a:xfrm>
        </p:spPr>
        <p:txBody>
          <a:bodyPr/>
          <a:lstStyle/>
          <a:p>
            <a:r>
              <a:rPr lang="en-US" sz="2800" dirty="0" smtClean="0"/>
              <a:t>For all of the latest information and documentation pertaining to the DSG Data Sync Initiative, please visit the DSG Landing Page at: 		</a:t>
            </a:r>
          </a:p>
          <a:p>
            <a:pPr marL="0" indent="0">
              <a:buNone/>
            </a:pPr>
            <a:r>
              <a:rPr lang="en-US" sz="2800" dirty="0" smtClean="0"/>
              <a:t>        </a:t>
            </a:r>
          </a:p>
          <a:p>
            <a:pPr marL="0" indent="0">
              <a:buNone/>
            </a:pPr>
            <a:r>
              <a:rPr lang="en-US" sz="2800" dirty="0" smtClean="0"/>
              <a:t>		     </a:t>
            </a:r>
            <a:r>
              <a:rPr lang="en-US" sz="2800" dirty="0" smtClean="0">
                <a:hlinkClick r:id="rId2"/>
              </a:rPr>
              <a:t>www.gxs.com/dsg</a:t>
            </a:r>
            <a:r>
              <a:rPr lang="en-US" sz="2800" dirty="0" smtClean="0"/>
              <a:t> </a:t>
            </a:r>
          </a:p>
          <a:p>
            <a:endParaRPr lang="en-US" sz="2800" dirty="0" smtClean="0"/>
          </a:p>
          <a:p>
            <a:r>
              <a:rPr lang="en-US" sz="2800" dirty="0" smtClean="0"/>
              <a:t>Questions about todays information? </a:t>
            </a:r>
          </a:p>
          <a:p>
            <a:pPr marL="457200" lvl="1" indent="0">
              <a:buNone/>
            </a:pPr>
            <a:r>
              <a:rPr lang="en-US" sz="2400" smtClean="0"/>
              <a:t>	       </a:t>
            </a:r>
            <a:r>
              <a:rPr lang="en-US" sz="2400" smtClean="0">
                <a:hlinkClick r:id="rId3"/>
              </a:rPr>
              <a:t>Kenny.Terhurne@GXS.com</a:t>
            </a:r>
            <a:endParaRPr lang="en-US" sz="2400" smtClean="0"/>
          </a:p>
          <a:p>
            <a:pPr marL="457200" lvl="1" indent="0">
              <a:buNone/>
            </a:pPr>
            <a:endParaRPr lang="en-US" sz="2400" dirty="0"/>
          </a:p>
        </p:txBody>
      </p:sp>
    </p:spTree>
    <p:extLst>
      <p:ext uri="{BB962C8B-B14F-4D97-AF65-F5344CB8AC3E}">
        <p14:creationId xmlns:p14="http://schemas.microsoft.com/office/powerpoint/2010/main" val="246980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a:t>
            </a:r>
            <a:endParaRPr lang="en-US" sz="3200" dirty="0"/>
          </a:p>
        </p:txBody>
      </p:sp>
      <p:sp>
        <p:nvSpPr>
          <p:cNvPr id="4" name="AutoShape 2" descr="data:image/jpeg;base64,/9j/4AAQSkZJRgABAQAAAQABAAD/2wCEAAkGBhAREBUQEhAUFBAQGBUVEBAVDxAPEBQQFBYXFRUUFBQXHSYeGBkjGxIVHy8gIycpLCwsFR4xNTAqNSYrLCkBCQoKDgwOGg8PGiklHCEuNS8sNSkvLCkpNSkpLC8tKSwpMCktKSwwMCwpLSwpKTUsKSksLDQsKSwpLiwpKikpLP/AABEIAOEA4QMBIgACEQEDEQH/xAAbAAEAAgMBAQAAAAAAAAAAAAAABQYDBAcBAv/EAEIQAAIBAgMEBgYIAwgDAQAAAAECAAMRBBIhBQYxQRNRYXGBkQciIzJSoRRCcpKxssHRgqLwFjNDU2Jz4vE0wuEk/8QAGgEBAAMBAQEAAAAAAAAAAAAAAAECBQQDBv/EACoRAQACAgEDAwIGAwAAAAAAAAABAgMRBBIhMQVBUROxIiMzYZHwocHR/9oADAMBAAIRAxEAPwDuMREBERAREQEREBERAREQERMdfEKguT3DmYGSeFgOJkZV2gx4aD5+cw55XadJY4hfiECuvWJFhp7mjadJcGJFpVI4GbtDFBtDofxkxKNM8RElBERAREQEREBERAREQEREBERAREQEREBERAx16wRSx5fM9Ugqtcscx4/h2Cbe2a2oTq1PeeH9dsjwZWVoZQ0PWCgsxAUcWJCgd5Mw1awRS7GyqCzHqAFyflOSbw7xVcXULMSKYPs6d/VUcietusyEuo/2pwV8v0qlf7Yt58JJ0qysAysGU8GBDAjsInBrGTu6u8b4WqLkmix9onK3xAcmHz4RpDsGaehphVwRcG4OoPIjrn1eQlMYatmW/Pn3zLIzZ9WzW5N+IknLwrJERJQREQEREBERAREQEREBERAREQEREBERAgdpH2reH4Ca02tqL7U9tj8rfpNWUlZo7dwtSrhqlKmL1KoCKOHvMqnwsTJPd3cfC4RB7Nalb61Z1DHNzyg+6O7xvPMPUyup6iPKWOTCJa+K2fSqrkqUkdT9VkVh85yTf7c4YOotWkD0FUkAG5yPxyXPEEai/UeqdjkHvrs8VsDWW2qr0i/ap+tp3gEeMmUIHc7G9Jg6ZPFLof4eH8pWTd5UfR1U9jVX4XB81/4y23lV2Wk9mB6iJNyAvJ+TCJIiJZUiIgIiICIiAiIgIiICIiAiJ4zAC50A4nlaB7Er2L3ypKbU0NS31rhF8DqT5TAu+vxUDbsqAnyIE6o4maY30/ZyTzcETrq+60RNDZm26OIvkb1hqUYZXA67cx2ib857Vms6tHd01tFo3Wdwh9tD11PWD/Kf+QmhJDeYFaPTAf3LBmFtejPqv5A5v4ZGqwIBBuDqCOBB4GecvSH1J7AYjOg6xoe8SvzLh8SyG48RyMiJJbm18V7QUh9Vc7fxHKn5X8prDENlK3OVgQQdRY6GVLe7d3FYvFfSaWJFGyKigNVUgLcnVeOrGSewsDiaSZcRiunPI9EEK/xXu3jEjJsHYaYRXVXLB2zesACABYDTjz104yVBmLNPQ0JbFFbsB1kSekBhcTkbNa/jaStLaNNudj1ESYVltRESyCIiAiIgIiICIiAiIgIiICVvfraBp4dUBsazZT9gC5HnYeMskpnpKU9HRbkGYHvKgj8pnTxYic1dublTMYbaQuBAtN5VEgsFjLCby42b9o2+b0+MfiGoOtambPTNx29YPYRp4zpmFxAqItRfddVYdzC4/Gck2vi7idO3aB+h4e/Hoqf5BMz1Cvas+7W9OmY6q+yQqUwwKkXBBBB4EHQic9escBXOGrX6BtcPWPAIfqseoXt2dxFuiTR2xsaliqZpVVuOKsNGVviU8jMproMMCLg3B1BGoI7DEreL3f2jgCehvWocgFL2HbT4qe1dJqLv9l0q0CGHGz2/lYXHnK6W2t14vKhU9I1EcKNQnkM6D95v7G2xi8V6/wBHXD0RwaoWqVX+wtlAH+o37AZGhYM0g6m/GAWt0JxC5ubD1qQPwlxpf5dslnoqwswDDnmAI8Rw+U+XwdJlytTQqfqmmpW3cRaEtilWVgGUgqeDAhlPcRxm5s5M1RezXy/+2lD2pu1Ww7rU2f0i9I1noISy3PBgp0y6a30HYJf91tnYqnTzYpkNVh7qLbKOpmvYnuAHfEQhORES6pERAREQEREBERAREQEREBIjenY5xWGekPfFmp8hnXgPEEjxkvNTHbVo0RepUVeoE+se5RqZenVFomvlTJ0zWYt4cSNdqbFGBVlJDKRYgjiCOuZBtLtlw3pxuzcVc9HW6bgK1NEQm3DMHIzDvF+0SkLsWoTpa3Xext3Tex2vaO8TDAyUpWe0xLZwVB8VWSgmrVDa/wAK/WY9gFzO30KIRVRRZVAVR2AWH4Sj7lVMHg6ZDhlrt/eVmQspF9ArLfKvDQ218Jc8NtGjU9yqj/ZdWPkDM3mWva2pidQ0+HWla7iY3LYiInA7yY6uGR/eRW71DfjMkw42oVpOw4qrEd4BMCkY/f8AoUjVWhhwAhyJWGQL0hOUNkAvkvfW+tuGskDfmSTzJ1J7TOWph3qoKSAs7kWUcSQC2nkZe93NuLiKQ19qgAqLzuNM3cZ08vFXHaIq5uJltkrM2Y97d2TisM9RcQyHDK1ToLDo6gUZiW53sCBxA8byN9HIq/RmLk5C/sgeoCzW7L/MGWmrTDKVYAqwIZTqCp0IM8o0VRQigKqgBVAsABwAnG60lsdCaoPwgk+Vv1lgkE22cHg6QatiKal9eN3a3JUHrG3YJs0N46LorrmKuAy+rbQi40Jlo7ISkTWweOFS9gRa3G3ObMlBERAREQEREBERAREQE8ZgBcmwHE8Baeypb/bTZUSgpt0ty/2FtZfEn5T1xY5yXisPLLkjHSbS0d5PSAFJp0DYcDV5n7A5DtlOG1xUYksSx4kkkk9pM0Np4c3lm2RuylHZ1TFVV9riAq0QRqqF1II7Wtm7gOszar04NVrHnt+7Et1Z92tPjv8As1KRvNmmk+MLR0m4Kc7XFt7TcieV3p8WAv12F59ZJFV8LVr1lw9Ieu50ubKANSxPIACedpiI3K1azadQk8NvIaRstaoAOWcuv3WuJPYLfdvroKi/EnquO9DofMSvYn0V4sC6Yik7fCQ9PyOv6Su4zAYzBt7Wk6D4rXpnucXX5zi3gzfH+3fFc+HvEz94dfwW82Fq6CqFb4H9m1+oZuPheb+Jp5qbL8SkeYtOL0t4lIs6gyR2Ztt2OXC/SM3w0czr4r7o8Z4X4VY71t/LopzbT2tX+GjutVWniaNRjbI4LDqWxVj4Xv4Sy43Y+FxGM+lUAyJTJzOjlUr1QdWUDgo1BI94+Zru1ty8VTotiKpFMEgKmbPVJc2ucvqjiTxMumFwy06a0192moUeAtOfm5KWtHTL34WO9az1Q8xOISmpd2CoouzHQAT2jWV1DKwZTwYEMp7iJvYDBUa2alWRXVl9xgGB1vz59sqe+O7lLZqHEYXFtRdvdwre1WoewHUAdbX7+E4NO/acxOEp1VyVEV1P1WUMPnMlGmFUKosqgBR1ACwEid2sfia1EPiKS02PuWzAsvxFD7vn5c5gQlMbFroqkFgGJ4E20t/3JeVC8s2z8Pkpgc+J7zLQrLZiIkoIiICIiAiIgIiICUv0i4M+yrgaKSj9maxU/IjxEuk1to4FK9J6Tj1XFj1jqI7QbHwnrhyfTvFnjnx/UpNXJPoIrV6NM+7VdFPcWAPyvLdv3ixmpYddFQZyBwH1UHgA3mJVsdWODch/77DuCmmhIOYN3EWPjPlNpVMQ3TVDd3sTwFhawGnZabvR15K332iPuwvqdGK1Nd5n7JLDrpNgLMFAzZUz3s5IeldJsbjUQcZWfmlMAfxNr+Sa9RtJuej83r4g/wCmn+Lzk5M/k2dnD75qrxPGUHQi4PET2Jgvoke27+EJucLQJ6+gpX87Tdp0lUZVUADgAAB5CfcSZmZRERHhG7xbK+k4apRGjMLoTwzqbr4XFvGVjZ+KLrZgVq0/VqodGVx1jqPEHnLzKDjsZUxOLq5XCJR9VHWnSNTQ2tnIJIJDG3DhKytDezW1HEc5qvgKTVOmZA1U/wCI13bwLXt4TJTpuBY1Mx6yig/KwmNqNS9xWI7OipEfzAyqzdw+HdzZQT19Q7zJR916NSnkrLn1B0d0sRwsVIPOYtjbSfMKbkEHQEIEN+5dPlJ6TEKyjMJu7QpEZekNuAatUqDT7ZMk4iWQREQEREBERAREQEREBERA5p6RMrYhiEBanTUNcA3OrXt3MJA4Q2A7hJvfeq1DGu5Hq1VUrfgRlCHyK/MSv4Y2UT6PjzH066+HzfI39S2/lL0q82adeV2vjssy4TaN579US8OmU9XraSW9G4u2Ib/bH5yfxErNWvdZbfRrT9hVbmatvJF/czj5s6wzDs4MfnQuEREwW+REQNLbOO6GhUq81U5ftHRfmRKZsLDZaIPNyWPdwH4X8ZLb84kkUsOvGo2Zu4aD5kn+GY0QAADgAAO4aSsph8kT5tMs8lVnyjEEEcQQR3iW2lUDKGHAgEeMqkntiV708vND8jqP1loRKQiIllSIiAiIgIiICIiAiIgIiIEFvrgkqYKqWRWamMyEqCVIIJKnloDOaUEvOvbVoZ6FVPjpuvmpE5Hg2mx6fP4Zhjeoxq0S0dpYW5C/EQvmbfrNvbeAFDG1qSqFVX9RRoAjAMoHg0+scPWQ9TKf5hLF6TNmZatPFAaOOjqfaW7IfEZh/CJ05LdOWsfO3PSnVitPxpX6QuJcfRvVNq6clKN4sGB/IJTcK+kuPo4T/wAg9ZpjyDn/ANpTm/oz/fdbhfrR/fZdYiJgt8iJq7UxnRUXqc1U2+1wX5kQKfia3T46o/FaPqL3i6/jnM3ZH7EoZadzxckk9nAfv4yQvPOVofLuFBY8FBJ7hqZE7q7SNfCq5967hu/MSPkwlh2dRD1ADqNSe4CU7dCmaFbFYQ/4VQle4EoT5BPOBZ5vbGrZaluTi3jxH9ds0rz1HIII4g3HeIFsifNKoGUMOBAPnPqeipERAREQEREBERAREQEREDwicZQZWK/CSPI2/SdnnG9o6YisOqrU/O00/Tp72hl+ox2rL5r+syDrZR5sBOn717N6fB1advWCl0+2nrL52t4zmuyKfSYugnXVQnuU5j8lM7ARJ599Xrr2OBTdLb93EcDVuJ0L0cp7Cq3XVt5In7znWDW1x1EjwE6R6Oj/APmqf7rfkpzo5s/kufhR+ctUREw24Stb6Yk5adAcajXPcNB8z/LLLKPtHEdNjXb6tL1F/h0/EtIkZ0UAADgNB3CfV5jzRmlF0zsGnqzdQAHjqfwEqG3aXQbaDcFxSC/Vmtl/NTHnNDbG8GKp1mSjUdUWwsugLWuT87eErO2Np4urVp1KjO7UCGS9zaxDW+QlvZDp94vMVOqGAYcGAI7jqJ7mlUrFsSvmp5eaH5HUfr5SRlc2JiMtW3Jxbx4j+u2WOXhWSIiSgiIgIiICIiAiIgIiICca2n6+JrOvutUqFe4uSJ0XenbwpIaSH2rixI+op5955effT8FhKfMTY4OGa1nJb38MX1DPWbRSPby1t0EvtCjfkXPlTedTxmIFOm9Q8EVmPcoJ/ScpTFLQxVOqv1HUn7JNmHkTLzv7jejwTAcarLT8Dq38qsPGU5mObZqx8/8AXrw8kVw2n47/AOHONm0CRLx6Oq1hXpHiGVwOxhlP5B5yt7FC85u4bGnD4gVk1to6/Eh4jv0BHaBO7kYvqUmkeWfx80Y8kWnw6TEw4TFpVQVEYMrcD+h6j2TNPnZjXaX0kTvvDV2njOiovU+BSR9rgo8yJSNmJZMx4ubk/wBePnJvfbF+pToDjUa5+yvD5kfdkYigAAcBp5SkrQyXi8+bz6SmzcAT3An8JVYvF59/Ran+W/3G/ae/RKn+W/3G/aSMd4vPh6gVujJAe18hID268p1tPbwPtKhBBHEEEd4lxo1QyhhwYAjxlLvLHu/iM1PLzQ/I6j9fKTCJSkREsqREQEREBERAREQEi95NrHDUDUHvEhU6gzcz3AEyUmltjZqYii1Fxo3AjirDUMO0GXxzEWibeFMkTNZivlz3DgVCWZrk6kk3JJ5kzFtHGLTFgdZKn0c1AfVxZt20dfk02sJ6PKKnNVd6p6msqfdHHxJm1bnY/MMKvp+SZ7qbsfAvi8QiKD0edekqW9UKDci/WbWt2y7+k6gxwiOoJFOqC9tfVKut/MiTuGwCUwAqgBbWAAAHcJuYynmWx65nZOVa+SL/AA1MfFrTHNPlxnA463OT2FVag4yzY/cvC1dTTyMfrIch8baHxEjB6Pip9TFOB1GmrHzBE0K86kx37M3J6fk3+Huw7G2i2GxKIrXSsyo6crsQoYdoJHhOhSq7G3Mp0ay1mqPUdD6uYKFBItfKOevXLVM7l5a5L7q0uJivip02U/ealfGKeS0gfHM4/rumteWvG7Ip1Wzte9guhA0BJHL/AFGax3dpdbfeH7TimHbEq7eTGw6mQM1vesPAf9/KbP8AZ6l1t94ftN/DYFEUKBw69TEQTL4GO7IOPPVNnol6hHRL1CWQ5vvjibY2nXt/dBVqf7bE38gxkleTe0thUqtRmZeNh4AATLS3bpAAXfQAe8P2kTCYlX7yR2DictW3Jxbx4j9vGSX9nKXW/wB4ftPunu/SUhgXuCCPWHEa9UjSdpOIiWVIiICIiAiIgIiICeET2IHxlnmWZIk7RpjyT6cT6iEsWSMkyxG0aY1WZIiQkiIgIiIC8XnlotAxFNZmnlp7AREQEREBERAREQEREBERAREQEREBERAREQEREBERAREQEREBERAREQEREBERAREQP//Z">
            <a:hlinkClick r:id="rId2"/>
          </p:cNvPr>
          <p:cNvSpPr>
            <a:spLocks noChangeAspect="1" noChangeArrowheads="1"/>
          </p:cNvSpPr>
          <p:nvPr/>
        </p:nvSpPr>
        <p:spPr bwMode="auto">
          <a:xfrm>
            <a:off x="120650" y="-2392363"/>
            <a:ext cx="4991100" cy="4991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kterhurne\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1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ition04.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04800" y="2819400"/>
            <a:ext cx="8320676" cy="584775"/>
          </a:xfrm>
          <a:prstGeom prst="rect">
            <a:avLst/>
          </a:prstGeom>
          <a:noFill/>
        </p:spPr>
        <p:txBody>
          <a:bodyPr wrap="none" rtlCol="0">
            <a:spAutoFit/>
          </a:bodyPr>
          <a:lstStyle/>
          <a:p>
            <a:r>
              <a:rPr lang="en-US" sz="3200" b="1" dirty="0" smtClean="0"/>
              <a:t>Why Data Sync for Dick’s Sporting Goods</a:t>
            </a:r>
            <a:endParaRPr lang="en-US" sz="3200" b="1" dirty="0"/>
          </a:p>
        </p:txBody>
      </p:sp>
      <p:pic>
        <p:nvPicPr>
          <p:cNvPr id="6" name="Picture 5" descr="stripe.png"/>
          <p:cNvPicPr>
            <a:picLocks noChangeAspect="1"/>
          </p:cNvPicPr>
          <p:nvPr/>
        </p:nvPicPr>
        <p:blipFill>
          <a:blip r:embed="rId3" cstate="screen"/>
          <a:stretch>
            <a:fillRect/>
          </a:stretch>
        </p:blipFill>
        <p:spPr>
          <a:xfrm>
            <a:off x="378" y="3404618"/>
            <a:ext cx="9143244" cy="48764"/>
          </a:xfrm>
          <a:prstGeom prst="rect">
            <a:avLst/>
          </a:prstGeom>
        </p:spPr>
      </p:pic>
    </p:spTree>
    <p:extLst>
      <p:ext uri="{BB962C8B-B14F-4D97-AF65-F5344CB8AC3E}">
        <p14:creationId xmlns:p14="http://schemas.microsoft.com/office/powerpoint/2010/main" val="2680251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07988" y="381000"/>
            <a:ext cx="8418512" cy="427038"/>
          </a:xfrm>
        </p:spPr>
        <p:txBody>
          <a:bodyPr/>
          <a:lstStyle/>
          <a:p>
            <a:pPr eaLnBrk="1" hangingPunct="1"/>
            <a:r>
              <a:rPr lang="en-US" altLang="en-US" dirty="0" smtClean="0"/>
              <a:t>Dick’s Sporting Goods </a:t>
            </a:r>
            <a:br>
              <a:rPr lang="en-US" altLang="en-US" dirty="0" smtClean="0"/>
            </a:br>
            <a:r>
              <a:rPr lang="en-US" altLang="en-US" dirty="0" smtClean="0"/>
              <a:t>Data Synchronization Initiative</a:t>
            </a:r>
            <a:endParaRPr lang="en-US" altLang="en-US" dirty="0" smtClean="0">
              <a:solidFill>
                <a:srgbClr val="C00000"/>
              </a:solidFill>
            </a:endParaRPr>
          </a:p>
        </p:txBody>
      </p:sp>
      <p:sp>
        <p:nvSpPr>
          <p:cNvPr id="18435" name="Content Placeholder 2"/>
          <p:cNvSpPr>
            <a:spLocks noGrp="1"/>
          </p:cNvSpPr>
          <p:nvPr>
            <p:ph idx="1"/>
          </p:nvPr>
        </p:nvSpPr>
        <p:spPr>
          <a:xfrm>
            <a:off x="381000" y="1380331"/>
            <a:ext cx="8193088" cy="4554538"/>
          </a:xfrm>
        </p:spPr>
        <p:txBody>
          <a:bodyPr/>
          <a:lstStyle/>
          <a:p>
            <a:pPr marL="0" indent="0">
              <a:buNone/>
            </a:pPr>
            <a:r>
              <a:rPr lang="en-US" sz="2000" b="1" i="1" dirty="0" smtClean="0">
                <a:solidFill>
                  <a:srgbClr val="007354"/>
                </a:solidFill>
              </a:rPr>
              <a:t>Our </a:t>
            </a:r>
            <a:r>
              <a:rPr lang="en-US" sz="2000" b="1" i="1" dirty="0">
                <a:solidFill>
                  <a:srgbClr val="007354"/>
                </a:solidFill>
              </a:rPr>
              <a:t>goal: </a:t>
            </a:r>
            <a:endParaRPr lang="en-US" sz="2000" b="1" i="1" dirty="0" smtClean="0">
              <a:solidFill>
                <a:srgbClr val="007354"/>
              </a:solidFill>
            </a:endParaRPr>
          </a:p>
          <a:p>
            <a:pPr marL="0" indent="0">
              <a:buNone/>
            </a:pPr>
            <a:r>
              <a:rPr lang="en-US" sz="1600" i="1" dirty="0" smtClean="0">
                <a:solidFill>
                  <a:srgbClr val="007354"/>
                </a:solidFill>
              </a:rPr>
              <a:t>To create </a:t>
            </a:r>
            <a:r>
              <a:rPr lang="en-US" sz="1600" i="1" dirty="0">
                <a:solidFill>
                  <a:srgbClr val="007354"/>
                </a:solidFill>
              </a:rPr>
              <a:t>a more efficient way for Dick’s Sporting Goods to </a:t>
            </a:r>
            <a:r>
              <a:rPr lang="en-US" sz="1600" i="1" dirty="0" smtClean="0">
                <a:solidFill>
                  <a:srgbClr val="007354"/>
                </a:solidFill>
              </a:rPr>
              <a:t>receive your product data by eliminating </a:t>
            </a:r>
            <a:r>
              <a:rPr lang="en-US" sz="1600" i="1" dirty="0">
                <a:solidFill>
                  <a:srgbClr val="007354"/>
                </a:solidFill>
              </a:rPr>
              <a:t>the numerous touch points for data collection </a:t>
            </a:r>
            <a:r>
              <a:rPr lang="en-US" sz="1600" i="1" dirty="0" smtClean="0">
                <a:solidFill>
                  <a:srgbClr val="007354"/>
                </a:solidFill>
              </a:rPr>
              <a:t>by utilizing the GXS Catalog to establish a single </a:t>
            </a:r>
            <a:r>
              <a:rPr lang="en-US" sz="1600" i="1" dirty="0">
                <a:solidFill>
                  <a:srgbClr val="007354"/>
                </a:solidFill>
              </a:rPr>
              <a:t>source </a:t>
            </a:r>
            <a:r>
              <a:rPr lang="en-US" sz="1600" i="1" dirty="0" smtClean="0">
                <a:solidFill>
                  <a:srgbClr val="007354"/>
                </a:solidFill>
              </a:rPr>
              <a:t>systemic method</a:t>
            </a:r>
            <a:endParaRPr lang="en-US" altLang="en-US" sz="1800" b="1" i="1" dirty="0" smtClean="0">
              <a:solidFill>
                <a:srgbClr val="007354"/>
              </a:solidFill>
            </a:endParaRPr>
          </a:p>
          <a:p>
            <a:pPr>
              <a:buNone/>
            </a:pPr>
            <a:endParaRPr lang="en-US" altLang="en-US" sz="2000" b="1" dirty="0" smtClean="0"/>
          </a:p>
          <a:p>
            <a:pPr>
              <a:buNone/>
            </a:pPr>
            <a:r>
              <a:rPr lang="en-US" altLang="en-US" sz="1600" b="1" dirty="0" smtClean="0"/>
              <a:t>Key </a:t>
            </a:r>
            <a:r>
              <a:rPr lang="en-US" altLang="en-US" sz="1600" b="1" dirty="0"/>
              <a:t>Objectives </a:t>
            </a:r>
          </a:p>
          <a:p>
            <a:pPr lvl="1">
              <a:spcBef>
                <a:spcPct val="50000"/>
              </a:spcBef>
            </a:pPr>
            <a:r>
              <a:rPr lang="en-US" altLang="en-US" sz="1600" dirty="0"/>
              <a:t>Increase speed to market</a:t>
            </a:r>
          </a:p>
          <a:p>
            <a:pPr lvl="1">
              <a:spcBef>
                <a:spcPct val="50000"/>
              </a:spcBef>
            </a:pPr>
            <a:r>
              <a:rPr lang="en-US" altLang="en-US" sz="1600" dirty="0"/>
              <a:t>Improve product data accuracy</a:t>
            </a:r>
          </a:p>
          <a:p>
            <a:pPr lvl="1">
              <a:spcBef>
                <a:spcPct val="50000"/>
              </a:spcBef>
            </a:pPr>
            <a:r>
              <a:rPr lang="en-US" altLang="en-US" sz="1600" dirty="0"/>
              <a:t>Realize supply chain efficiencies for vendors as well as </a:t>
            </a:r>
            <a:r>
              <a:rPr lang="en-US" altLang="en-US" sz="1600" dirty="0" smtClean="0"/>
              <a:t>retailers</a:t>
            </a:r>
          </a:p>
          <a:p>
            <a:pPr lvl="1">
              <a:spcBef>
                <a:spcPct val="50000"/>
              </a:spcBef>
            </a:pPr>
            <a:r>
              <a:rPr lang="en-US" altLang="en-US" sz="1600" b="1" dirty="0" smtClean="0"/>
              <a:t>Establish GXS as </a:t>
            </a:r>
            <a:r>
              <a:rPr lang="en-US" altLang="en-US" sz="1600" b="1" dirty="0"/>
              <a:t>the Recommended Catalogue Provider </a:t>
            </a:r>
            <a:r>
              <a:rPr lang="en-US" altLang="en-US" sz="1600" b="1" dirty="0" smtClean="0"/>
              <a:t/>
            </a:r>
            <a:br>
              <a:rPr lang="en-US" altLang="en-US" sz="1600" b="1" dirty="0" smtClean="0"/>
            </a:br>
            <a:r>
              <a:rPr lang="en-US" altLang="en-US" sz="1600" b="1" dirty="0" smtClean="0"/>
              <a:t>for </a:t>
            </a:r>
            <a:r>
              <a:rPr lang="en-US" altLang="en-US" sz="1600" b="1" dirty="0"/>
              <a:t>Dick’s Sporting Goods</a:t>
            </a:r>
          </a:p>
          <a:p>
            <a:pPr lvl="2">
              <a:spcBef>
                <a:spcPct val="50000"/>
              </a:spcBef>
            </a:pPr>
            <a:r>
              <a:rPr lang="en-US" altLang="en-US" sz="1600" dirty="0"/>
              <a:t>Experience with leading retailers</a:t>
            </a:r>
          </a:p>
          <a:p>
            <a:pPr lvl="2">
              <a:spcBef>
                <a:spcPct val="50000"/>
              </a:spcBef>
            </a:pPr>
            <a:r>
              <a:rPr lang="en-US" altLang="en-US" sz="1600" dirty="0"/>
              <a:t>Multiple Publishing Options for loading data into the Catalogue</a:t>
            </a:r>
          </a:p>
          <a:p>
            <a:pPr lvl="2">
              <a:spcBef>
                <a:spcPct val="50000"/>
              </a:spcBef>
            </a:pPr>
            <a:r>
              <a:rPr lang="en-US" altLang="en-US" sz="1600" dirty="0"/>
              <a:t>EDI , XML, Web &amp; CSV options</a:t>
            </a:r>
          </a:p>
          <a:p>
            <a:pPr marL="0" indent="0">
              <a:buNone/>
            </a:pPr>
            <a:endParaRPr lang="en-US" sz="1800" dirty="0"/>
          </a:p>
        </p:txBody>
      </p:sp>
      <p:sp>
        <p:nvSpPr>
          <p:cNvPr id="27652" name="Rectangle 5"/>
          <p:cNvSpPr>
            <a:spLocks noChangeArrowheads="1"/>
          </p:cNvSpPr>
          <p:nvPr/>
        </p:nvSpPr>
        <p:spPr bwMode="auto">
          <a:xfrm>
            <a:off x="0" y="6294438"/>
            <a:ext cx="46656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endParaRPr lang="en-US" altLang="en-US" sz="1800">
              <a:solidFill>
                <a:srgbClr val="FFFFFF"/>
              </a:solidFill>
            </a:endParaRPr>
          </a:p>
        </p:txBody>
      </p:sp>
      <p:cxnSp>
        <p:nvCxnSpPr>
          <p:cNvPr id="3" name="Straight Connector 2"/>
          <p:cNvCxnSpPr/>
          <p:nvPr/>
        </p:nvCxnSpPr>
        <p:spPr bwMode="auto">
          <a:xfrm>
            <a:off x="381000" y="2743200"/>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150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07988" y="381000"/>
            <a:ext cx="8418512" cy="427038"/>
          </a:xfrm>
        </p:spPr>
        <p:txBody>
          <a:bodyPr/>
          <a:lstStyle/>
          <a:p>
            <a:pPr eaLnBrk="1" hangingPunct="1"/>
            <a:r>
              <a:rPr lang="en-US" altLang="en-US" smtClean="0"/>
              <a:t> Data Synchronization Benefits</a:t>
            </a:r>
            <a:endParaRPr lang="en-US" altLang="en-US" smtClean="0">
              <a:solidFill>
                <a:srgbClr val="C00000"/>
              </a:solidFill>
            </a:endParaRPr>
          </a:p>
        </p:txBody>
      </p:sp>
      <p:sp>
        <p:nvSpPr>
          <p:cNvPr id="28675" name="Content Placeholder 2"/>
          <p:cNvSpPr>
            <a:spLocks noGrp="1"/>
          </p:cNvSpPr>
          <p:nvPr>
            <p:ph idx="1"/>
          </p:nvPr>
        </p:nvSpPr>
        <p:spPr>
          <a:xfrm>
            <a:off x="457200" y="1745155"/>
            <a:ext cx="8193088" cy="4554538"/>
          </a:xfrm>
        </p:spPr>
        <p:txBody>
          <a:bodyPr/>
          <a:lstStyle/>
          <a:p>
            <a:r>
              <a:rPr lang="en-US" sz="1600" dirty="0" smtClean="0"/>
              <a:t>Eliminate </a:t>
            </a:r>
            <a:r>
              <a:rPr lang="en-US" sz="1600" dirty="0"/>
              <a:t>points of failure—replace paper and </a:t>
            </a:r>
            <a:r>
              <a:rPr lang="en-US" sz="1600" dirty="0" smtClean="0"/>
              <a:t>spreadsheets</a:t>
            </a:r>
          </a:p>
          <a:p>
            <a:pPr lvl="1"/>
            <a:r>
              <a:rPr lang="en-US" sz="1600" dirty="0"/>
              <a:t>Product is setup </a:t>
            </a:r>
            <a:r>
              <a:rPr lang="en-US" sz="1600" dirty="0" smtClean="0"/>
              <a:t>is systemically presented in </a:t>
            </a:r>
            <a:r>
              <a:rPr lang="en-US" sz="1600" dirty="0"/>
              <a:t>Dick’s Sporting Goods systems with minimal user </a:t>
            </a:r>
            <a:r>
              <a:rPr lang="en-US" sz="1600" dirty="0" smtClean="0"/>
              <a:t>interaction</a:t>
            </a:r>
          </a:p>
          <a:p>
            <a:pPr lvl="1"/>
            <a:r>
              <a:rPr lang="en-US" sz="1600" dirty="0"/>
              <a:t>More efficient generation of purchase orders by DGS </a:t>
            </a:r>
            <a:r>
              <a:rPr lang="en-US" sz="1600" dirty="0" smtClean="0"/>
              <a:t>to our vendor community</a:t>
            </a:r>
          </a:p>
          <a:p>
            <a:r>
              <a:rPr lang="en-US" sz="1600" dirty="0" smtClean="0"/>
              <a:t>Efficient</a:t>
            </a:r>
            <a:r>
              <a:rPr lang="en-US" sz="1600" dirty="0"/>
              <a:t>, repeatable and controlled processes for New Product Introduction (NPI) and Product Changes </a:t>
            </a:r>
          </a:p>
          <a:p>
            <a:r>
              <a:rPr lang="en-US" sz="1600" dirty="0"/>
              <a:t>Availability of consistent product master data for all business processes and channels</a:t>
            </a:r>
          </a:p>
          <a:p>
            <a:pPr marL="342900" lvl="1" indent="-342900">
              <a:buFontTx/>
              <a:buChar char="•"/>
            </a:pPr>
            <a:r>
              <a:rPr lang="en-US" sz="1600" dirty="0"/>
              <a:t>Vendor product data will be  available at the optimal time in the product </a:t>
            </a:r>
            <a:r>
              <a:rPr lang="en-US" sz="1600" dirty="0" smtClean="0"/>
              <a:t>lifecycle</a:t>
            </a:r>
          </a:p>
          <a:p>
            <a:pPr marL="342900" lvl="1" indent="-342900">
              <a:buFontTx/>
              <a:buChar char="•"/>
            </a:pPr>
            <a:r>
              <a:rPr lang="en-US" sz="1600" dirty="0" smtClean="0"/>
              <a:t>And finally, faster </a:t>
            </a:r>
            <a:r>
              <a:rPr lang="en-US" sz="1600" dirty="0"/>
              <a:t>Item </a:t>
            </a:r>
            <a:r>
              <a:rPr lang="en-US" sz="1600" dirty="0" smtClean="0"/>
              <a:t>Setup which means…</a:t>
            </a:r>
            <a:endParaRPr lang="en-US" sz="1600" dirty="0"/>
          </a:p>
          <a:p>
            <a:pPr marL="0" indent="0">
              <a:buNone/>
            </a:pPr>
            <a:r>
              <a:rPr lang="en-US" sz="2400" b="1" i="1" dirty="0" smtClean="0">
                <a:solidFill>
                  <a:srgbClr val="007354"/>
                </a:solidFill>
                <a:effectLst>
                  <a:outerShdw blurRad="38100" dist="38100" dir="2700000" algn="tl">
                    <a:srgbClr val="000000">
                      <a:alpha val="43137"/>
                    </a:srgbClr>
                  </a:outerShdw>
                </a:effectLst>
              </a:rPr>
              <a:t>Increased </a:t>
            </a:r>
            <a:r>
              <a:rPr lang="en-US" sz="2400" b="1" i="1" dirty="0">
                <a:solidFill>
                  <a:srgbClr val="007354"/>
                </a:solidFill>
                <a:effectLst>
                  <a:outerShdw blurRad="38100" dist="38100" dir="2700000" algn="tl">
                    <a:srgbClr val="000000">
                      <a:alpha val="43137"/>
                    </a:srgbClr>
                  </a:outerShdw>
                </a:effectLst>
              </a:rPr>
              <a:t>speed to market  - enabling </a:t>
            </a:r>
            <a:r>
              <a:rPr lang="en-US" sz="2400" b="1" i="1" dirty="0" smtClean="0">
                <a:solidFill>
                  <a:srgbClr val="007354"/>
                </a:solidFill>
                <a:effectLst>
                  <a:outerShdw blurRad="38100" dist="38100" dir="2700000" algn="tl">
                    <a:srgbClr val="000000">
                      <a:alpha val="43137"/>
                    </a:srgbClr>
                  </a:outerShdw>
                </a:effectLst>
              </a:rPr>
              <a:t>us to get your products on the web and to our shelves faster!</a:t>
            </a:r>
            <a:endParaRPr lang="en-US" sz="2400" b="1" i="1" dirty="0">
              <a:solidFill>
                <a:srgbClr val="007354"/>
              </a:solidFill>
              <a:effectLst>
                <a:outerShdw blurRad="38100" dist="38100" dir="2700000" algn="tl">
                  <a:srgbClr val="000000">
                    <a:alpha val="43137"/>
                  </a:srgbClr>
                </a:outerShdw>
              </a:effectLst>
            </a:endParaRPr>
          </a:p>
          <a:p>
            <a:pPr lvl="1"/>
            <a:endParaRPr lang="en-US" sz="1600" dirty="0"/>
          </a:p>
          <a:p>
            <a:pPr marL="457200" indent="-457200" eaLnBrk="1" hangingPunct="1">
              <a:spcBef>
                <a:spcPct val="50000"/>
              </a:spcBef>
              <a:buFontTx/>
              <a:buNone/>
            </a:pPr>
            <a:endParaRPr lang="en-US" altLang="en-US" sz="2000" b="1" dirty="0" smtClean="0"/>
          </a:p>
        </p:txBody>
      </p:sp>
      <p:sp>
        <p:nvSpPr>
          <p:cNvPr id="28676" name="Rectangle 5"/>
          <p:cNvSpPr>
            <a:spLocks noChangeArrowheads="1"/>
          </p:cNvSpPr>
          <p:nvPr/>
        </p:nvSpPr>
        <p:spPr bwMode="auto">
          <a:xfrm>
            <a:off x="0" y="6294438"/>
            <a:ext cx="46656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endParaRPr lang="en-US" altLang="en-US" sz="1800">
              <a:solidFill>
                <a:schemeClr val="bg1"/>
              </a:solidFill>
            </a:endParaRPr>
          </a:p>
        </p:txBody>
      </p:sp>
    </p:spTree>
    <p:extLst>
      <p:ext uri="{BB962C8B-B14F-4D97-AF65-F5344CB8AC3E}">
        <p14:creationId xmlns:p14="http://schemas.microsoft.com/office/powerpoint/2010/main" val="1641564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ition04.pn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04800" y="2819400"/>
            <a:ext cx="3736920" cy="584775"/>
          </a:xfrm>
          <a:prstGeom prst="rect">
            <a:avLst/>
          </a:prstGeom>
          <a:noFill/>
        </p:spPr>
        <p:txBody>
          <a:bodyPr wrap="none" rtlCol="0">
            <a:spAutoFit/>
          </a:bodyPr>
          <a:lstStyle/>
          <a:p>
            <a:r>
              <a:rPr lang="en-US" sz="3200" b="1" dirty="0" smtClean="0"/>
              <a:t>What is Data Sync</a:t>
            </a:r>
            <a:endParaRPr lang="en-US" sz="3200" b="1" dirty="0"/>
          </a:p>
        </p:txBody>
      </p:sp>
      <p:pic>
        <p:nvPicPr>
          <p:cNvPr id="6" name="Picture 5" descr="stripe.png"/>
          <p:cNvPicPr>
            <a:picLocks noChangeAspect="1"/>
          </p:cNvPicPr>
          <p:nvPr/>
        </p:nvPicPr>
        <p:blipFill>
          <a:blip r:embed="rId3" cstate="screen"/>
          <a:stretch>
            <a:fillRect/>
          </a:stretch>
        </p:blipFill>
        <p:spPr>
          <a:xfrm>
            <a:off x="378" y="3404618"/>
            <a:ext cx="9143244" cy="487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bwMode="auto">
          <a:xfrm>
            <a:off x="2822030" y="1295400"/>
            <a:ext cx="3505200" cy="4953000"/>
          </a:xfrm>
          <a:prstGeom prst="roundRect">
            <a:avLst/>
          </a:prstGeom>
          <a:solidFill>
            <a:schemeClr val="accent2">
              <a:lumMod val="20000"/>
              <a:lumOff val="80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48" charset="0"/>
            </a:endParaRPr>
          </a:p>
        </p:txBody>
      </p:sp>
      <p:cxnSp>
        <p:nvCxnSpPr>
          <p:cNvPr id="66" name="Straight Connector 65"/>
          <p:cNvCxnSpPr>
            <a:stCxn id="4" idx="3"/>
            <a:endCxn id="7" idx="3"/>
          </p:cNvCxnSpPr>
          <p:nvPr/>
        </p:nvCxnSpPr>
        <p:spPr bwMode="auto">
          <a:xfrm>
            <a:off x="2026920" y="1444851"/>
            <a:ext cx="4754880" cy="2965575"/>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68" name="Straight Connector 67"/>
          <p:cNvCxnSpPr>
            <a:stCxn id="4" idx="3"/>
            <a:endCxn id="6" idx="3"/>
          </p:cNvCxnSpPr>
          <p:nvPr/>
        </p:nvCxnSpPr>
        <p:spPr bwMode="auto">
          <a:xfrm flipV="1">
            <a:off x="2026920" y="1425202"/>
            <a:ext cx="4754880" cy="19649"/>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70" name="Straight Connector 69"/>
          <p:cNvCxnSpPr>
            <a:stCxn id="4" idx="3"/>
            <a:endCxn id="11" idx="1"/>
          </p:cNvCxnSpPr>
          <p:nvPr/>
        </p:nvCxnSpPr>
        <p:spPr bwMode="auto">
          <a:xfrm>
            <a:off x="2026920" y="1444851"/>
            <a:ext cx="4846320" cy="833353"/>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72" name="Straight Connector 71"/>
          <p:cNvCxnSpPr>
            <a:stCxn id="4" idx="3"/>
            <a:endCxn id="17" idx="1"/>
          </p:cNvCxnSpPr>
          <p:nvPr/>
        </p:nvCxnSpPr>
        <p:spPr bwMode="auto">
          <a:xfrm>
            <a:off x="2026920" y="1444851"/>
            <a:ext cx="5011738" cy="1904434"/>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74" name="Straight Connector 73"/>
          <p:cNvCxnSpPr>
            <a:stCxn id="4" idx="3"/>
            <a:endCxn id="24" idx="1"/>
          </p:cNvCxnSpPr>
          <p:nvPr/>
        </p:nvCxnSpPr>
        <p:spPr bwMode="auto">
          <a:xfrm>
            <a:off x="2026920" y="1444851"/>
            <a:ext cx="4754880" cy="3851521"/>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85" name="Straight Connector 84"/>
          <p:cNvCxnSpPr>
            <a:stCxn id="5" idx="3"/>
            <a:endCxn id="6" idx="3"/>
          </p:cNvCxnSpPr>
          <p:nvPr/>
        </p:nvCxnSpPr>
        <p:spPr bwMode="auto">
          <a:xfrm flipV="1">
            <a:off x="2026920" y="1425202"/>
            <a:ext cx="4754880" cy="747120"/>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87" name="Straight Connector 86"/>
          <p:cNvCxnSpPr>
            <a:stCxn id="5" idx="3"/>
            <a:endCxn id="11" idx="1"/>
          </p:cNvCxnSpPr>
          <p:nvPr/>
        </p:nvCxnSpPr>
        <p:spPr bwMode="auto">
          <a:xfrm>
            <a:off x="2026920" y="2172322"/>
            <a:ext cx="4846320" cy="105882"/>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90" name="Straight Connector 89"/>
          <p:cNvCxnSpPr>
            <a:stCxn id="5" idx="3"/>
            <a:endCxn id="17" idx="1"/>
          </p:cNvCxnSpPr>
          <p:nvPr/>
        </p:nvCxnSpPr>
        <p:spPr bwMode="auto">
          <a:xfrm>
            <a:off x="2026920" y="2172322"/>
            <a:ext cx="5011738" cy="1176963"/>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92" name="Straight Connector 91"/>
          <p:cNvCxnSpPr>
            <a:stCxn id="5" idx="3"/>
            <a:endCxn id="7" idx="3"/>
          </p:cNvCxnSpPr>
          <p:nvPr/>
        </p:nvCxnSpPr>
        <p:spPr bwMode="auto">
          <a:xfrm>
            <a:off x="2026920" y="2172322"/>
            <a:ext cx="4754880" cy="2238104"/>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94" name="Straight Connector 93"/>
          <p:cNvCxnSpPr>
            <a:stCxn id="5" idx="3"/>
            <a:endCxn id="24" idx="1"/>
          </p:cNvCxnSpPr>
          <p:nvPr/>
        </p:nvCxnSpPr>
        <p:spPr bwMode="auto">
          <a:xfrm>
            <a:off x="2026920" y="2172322"/>
            <a:ext cx="4754880" cy="3124050"/>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96" name="Straight Connector 95"/>
          <p:cNvCxnSpPr>
            <a:stCxn id="9" idx="3"/>
            <a:endCxn id="6" idx="3"/>
          </p:cNvCxnSpPr>
          <p:nvPr/>
        </p:nvCxnSpPr>
        <p:spPr bwMode="auto">
          <a:xfrm flipV="1">
            <a:off x="2026920" y="1425202"/>
            <a:ext cx="4754880" cy="1433699"/>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98" name="Straight Connector 97"/>
          <p:cNvCxnSpPr>
            <a:stCxn id="9" idx="3"/>
            <a:endCxn id="11" idx="1"/>
          </p:cNvCxnSpPr>
          <p:nvPr/>
        </p:nvCxnSpPr>
        <p:spPr bwMode="auto">
          <a:xfrm flipV="1">
            <a:off x="2026920" y="2278204"/>
            <a:ext cx="4846320" cy="580697"/>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00" name="Straight Connector 99"/>
          <p:cNvCxnSpPr>
            <a:stCxn id="9" idx="3"/>
            <a:endCxn id="17" idx="1"/>
          </p:cNvCxnSpPr>
          <p:nvPr/>
        </p:nvCxnSpPr>
        <p:spPr bwMode="auto">
          <a:xfrm>
            <a:off x="2026920" y="2858901"/>
            <a:ext cx="5011738" cy="490384"/>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02" name="Straight Connector 101"/>
          <p:cNvCxnSpPr>
            <a:stCxn id="9" idx="3"/>
            <a:endCxn id="7" idx="3"/>
          </p:cNvCxnSpPr>
          <p:nvPr/>
        </p:nvCxnSpPr>
        <p:spPr bwMode="auto">
          <a:xfrm>
            <a:off x="2026920" y="2858901"/>
            <a:ext cx="4754880" cy="1551525"/>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04" name="Straight Connector 103"/>
          <p:cNvCxnSpPr>
            <a:stCxn id="9" idx="3"/>
            <a:endCxn id="24" idx="1"/>
          </p:cNvCxnSpPr>
          <p:nvPr/>
        </p:nvCxnSpPr>
        <p:spPr bwMode="auto">
          <a:xfrm>
            <a:off x="2026920" y="2858901"/>
            <a:ext cx="4754880" cy="2437471"/>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06" name="Straight Connector 105"/>
          <p:cNvCxnSpPr>
            <a:stCxn id="16" idx="3"/>
            <a:endCxn id="6" idx="3"/>
          </p:cNvCxnSpPr>
          <p:nvPr/>
        </p:nvCxnSpPr>
        <p:spPr bwMode="auto">
          <a:xfrm flipV="1">
            <a:off x="2026920" y="1425202"/>
            <a:ext cx="4754880" cy="2080842"/>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08" name="Straight Connector 107"/>
          <p:cNvCxnSpPr>
            <a:stCxn id="16" idx="3"/>
            <a:endCxn id="11" idx="1"/>
          </p:cNvCxnSpPr>
          <p:nvPr/>
        </p:nvCxnSpPr>
        <p:spPr bwMode="auto">
          <a:xfrm flipV="1">
            <a:off x="2026920" y="2278204"/>
            <a:ext cx="4846320" cy="1227840"/>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10" name="Straight Connector 109"/>
          <p:cNvCxnSpPr>
            <a:stCxn id="16" idx="3"/>
            <a:endCxn id="17" idx="1"/>
          </p:cNvCxnSpPr>
          <p:nvPr/>
        </p:nvCxnSpPr>
        <p:spPr bwMode="auto">
          <a:xfrm flipV="1">
            <a:off x="2026920" y="3349285"/>
            <a:ext cx="5011738" cy="156759"/>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12" name="Straight Connector 111"/>
          <p:cNvCxnSpPr>
            <a:stCxn id="16" idx="3"/>
            <a:endCxn id="7" idx="3"/>
          </p:cNvCxnSpPr>
          <p:nvPr/>
        </p:nvCxnSpPr>
        <p:spPr bwMode="auto">
          <a:xfrm>
            <a:off x="2026920" y="3506044"/>
            <a:ext cx="4754880" cy="904382"/>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14" name="Straight Connector 113"/>
          <p:cNvCxnSpPr>
            <a:stCxn id="16" idx="3"/>
            <a:endCxn id="24" idx="1"/>
          </p:cNvCxnSpPr>
          <p:nvPr/>
        </p:nvCxnSpPr>
        <p:spPr bwMode="auto">
          <a:xfrm>
            <a:off x="2026920" y="3506044"/>
            <a:ext cx="4754880" cy="1790328"/>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16" name="Straight Connector 115"/>
          <p:cNvCxnSpPr>
            <a:stCxn id="10" idx="3"/>
            <a:endCxn id="6" idx="3"/>
          </p:cNvCxnSpPr>
          <p:nvPr/>
        </p:nvCxnSpPr>
        <p:spPr bwMode="auto">
          <a:xfrm flipV="1">
            <a:off x="2026920" y="1425202"/>
            <a:ext cx="4754880" cy="2877455"/>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18" name="Straight Connector 117"/>
          <p:cNvCxnSpPr>
            <a:stCxn id="10" idx="3"/>
            <a:endCxn id="11" idx="1"/>
          </p:cNvCxnSpPr>
          <p:nvPr/>
        </p:nvCxnSpPr>
        <p:spPr bwMode="auto">
          <a:xfrm flipV="1">
            <a:off x="2026920" y="2278204"/>
            <a:ext cx="4846320" cy="2024453"/>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20" name="Straight Connector 119"/>
          <p:cNvCxnSpPr>
            <a:endCxn id="17" idx="1"/>
          </p:cNvCxnSpPr>
          <p:nvPr/>
        </p:nvCxnSpPr>
        <p:spPr bwMode="auto">
          <a:xfrm flipV="1">
            <a:off x="2133600" y="3349285"/>
            <a:ext cx="4905058" cy="962583"/>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24" name="Straight Connector 123"/>
          <p:cNvCxnSpPr>
            <a:stCxn id="10" idx="3"/>
            <a:endCxn id="7" idx="3"/>
          </p:cNvCxnSpPr>
          <p:nvPr/>
        </p:nvCxnSpPr>
        <p:spPr bwMode="auto">
          <a:xfrm>
            <a:off x="2026920" y="4302657"/>
            <a:ext cx="4754880" cy="107769"/>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26" name="Straight Connector 125"/>
          <p:cNvCxnSpPr>
            <a:stCxn id="10" idx="3"/>
            <a:endCxn id="24" idx="1"/>
          </p:cNvCxnSpPr>
          <p:nvPr/>
        </p:nvCxnSpPr>
        <p:spPr bwMode="auto">
          <a:xfrm>
            <a:off x="2026920" y="4302657"/>
            <a:ext cx="4754880" cy="993715"/>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28" name="Straight Connector 127"/>
          <p:cNvCxnSpPr>
            <a:stCxn id="8" idx="3"/>
            <a:endCxn id="6" idx="3"/>
          </p:cNvCxnSpPr>
          <p:nvPr/>
        </p:nvCxnSpPr>
        <p:spPr bwMode="auto">
          <a:xfrm flipV="1">
            <a:off x="2026920" y="1425202"/>
            <a:ext cx="4754880" cy="3785826"/>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30" name="Straight Connector 129"/>
          <p:cNvCxnSpPr>
            <a:stCxn id="8" idx="3"/>
            <a:endCxn id="11" idx="1"/>
          </p:cNvCxnSpPr>
          <p:nvPr/>
        </p:nvCxnSpPr>
        <p:spPr bwMode="auto">
          <a:xfrm flipV="1">
            <a:off x="2026920" y="2278204"/>
            <a:ext cx="4846320" cy="2932824"/>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32" name="Straight Connector 131"/>
          <p:cNvCxnSpPr>
            <a:stCxn id="8" idx="3"/>
            <a:endCxn id="17" idx="1"/>
          </p:cNvCxnSpPr>
          <p:nvPr/>
        </p:nvCxnSpPr>
        <p:spPr bwMode="auto">
          <a:xfrm flipV="1">
            <a:off x="2026920" y="3349285"/>
            <a:ext cx="5011738" cy="1861743"/>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34" name="Straight Connector 133"/>
          <p:cNvCxnSpPr>
            <a:stCxn id="8" idx="3"/>
            <a:endCxn id="7" idx="3"/>
          </p:cNvCxnSpPr>
          <p:nvPr/>
        </p:nvCxnSpPr>
        <p:spPr bwMode="auto">
          <a:xfrm flipV="1">
            <a:off x="2026920" y="4410426"/>
            <a:ext cx="4754880" cy="800602"/>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cxnSp>
        <p:nvCxnSpPr>
          <p:cNvPr id="136" name="Straight Connector 135"/>
          <p:cNvCxnSpPr>
            <a:stCxn id="8" idx="3"/>
            <a:endCxn id="24" idx="1"/>
          </p:cNvCxnSpPr>
          <p:nvPr/>
        </p:nvCxnSpPr>
        <p:spPr bwMode="auto">
          <a:xfrm>
            <a:off x="2026920" y="5211028"/>
            <a:ext cx="4754880" cy="85344"/>
          </a:xfrm>
          <a:prstGeom prst="line">
            <a:avLst/>
          </a:prstGeom>
          <a:solidFill>
            <a:schemeClr val="accent1"/>
          </a:solidFill>
          <a:ln w="9525" cap="flat" cmpd="sng" algn="ctr">
            <a:solidFill>
              <a:schemeClr val="accent2">
                <a:lumMod val="40000"/>
                <a:lumOff val="60000"/>
              </a:schemeClr>
            </a:solidFill>
            <a:prstDash val="solid"/>
            <a:round/>
            <a:headEnd type="none" w="med" len="med"/>
            <a:tailEnd type="none" w="med" len="med"/>
          </a:ln>
          <a:effectLst/>
        </p:spPr>
      </p:cxnSp>
      <p:sp>
        <p:nvSpPr>
          <p:cNvPr id="2" name="Title 1"/>
          <p:cNvSpPr>
            <a:spLocks noGrp="1"/>
          </p:cNvSpPr>
          <p:nvPr>
            <p:ph type="title"/>
          </p:nvPr>
        </p:nvSpPr>
        <p:spPr>
          <a:xfrm>
            <a:off x="0" y="152400"/>
            <a:ext cx="9144000" cy="914400"/>
          </a:xfrm>
        </p:spPr>
        <p:txBody>
          <a:bodyPr/>
          <a:lstStyle/>
          <a:p>
            <a:r>
              <a:rPr lang="en-US" sz="3200" dirty="0" smtClean="0"/>
              <a:t>Manual item setup = supply chain inefficiency</a:t>
            </a:r>
            <a:endParaRPr lang="en-US" sz="3200" dirty="0"/>
          </a:p>
        </p:txBody>
      </p:sp>
      <p:pic>
        <p:nvPicPr>
          <p:cNvPr id="4" name="Picture 93" descr="factory"/>
          <p:cNvPicPr>
            <a:picLocks noChangeAspect="1" noChangeArrowheads="1"/>
          </p:cNvPicPr>
          <p:nvPr/>
        </p:nvPicPr>
        <p:blipFill>
          <a:blip r:embed="rId2" cstate="print"/>
          <a:srcRect/>
          <a:stretch>
            <a:fillRect/>
          </a:stretch>
        </p:blipFill>
        <p:spPr bwMode="auto">
          <a:xfrm>
            <a:off x="1295400" y="1187668"/>
            <a:ext cx="731520" cy="514366"/>
          </a:xfrm>
          <a:prstGeom prst="rect">
            <a:avLst/>
          </a:prstGeom>
          <a:noFill/>
          <a:ln w="9525">
            <a:noFill/>
            <a:miter lim="800000"/>
            <a:headEnd/>
            <a:tailEnd/>
          </a:ln>
        </p:spPr>
      </p:pic>
      <p:pic>
        <p:nvPicPr>
          <p:cNvPr id="5" name="Picture 75" descr="Truck"/>
          <p:cNvPicPr>
            <a:picLocks noChangeAspect="1" noChangeArrowheads="1"/>
          </p:cNvPicPr>
          <p:nvPr/>
        </p:nvPicPr>
        <p:blipFill>
          <a:blip r:embed="rId3" cstate="screen"/>
          <a:srcRect/>
          <a:stretch>
            <a:fillRect/>
          </a:stretch>
        </p:blipFill>
        <p:spPr bwMode="auto">
          <a:xfrm>
            <a:off x="1295400" y="1878887"/>
            <a:ext cx="731520" cy="586870"/>
          </a:xfrm>
          <a:prstGeom prst="rect">
            <a:avLst/>
          </a:prstGeom>
          <a:noFill/>
          <a:ln w="9525">
            <a:noFill/>
            <a:miter lim="800000"/>
            <a:headEnd/>
            <a:tailEnd/>
          </a:ln>
        </p:spPr>
      </p:pic>
      <p:pic>
        <p:nvPicPr>
          <p:cNvPr id="6" name="Picture 38" descr="bretailer"/>
          <p:cNvPicPr>
            <a:picLocks noChangeAspect="1" noChangeArrowheads="1"/>
          </p:cNvPicPr>
          <p:nvPr/>
        </p:nvPicPr>
        <p:blipFill>
          <a:blip r:embed="rId4" cstate="print"/>
          <a:srcRect/>
          <a:stretch>
            <a:fillRect/>
          </a:stretch>
        </p:blipFill>
        <p:spPr bwMode="auto">
          <a:xfrm flipH="1">
            <a:off x="6781800" y="1187668"/>
            <a:ext cx="731520" cy="475068"/>
          </a:xfrm>
          <a:prstGeom prst="rect">
            <a:avLst/>
          </a:prstGeom>
          <a:noFill/>
        </p:spPr>
      </p:pic>
      <p:pic>
        <p:nvPicPr>
          <p:cNvPr id="7" name="Picture 38" descr="bretailer"/>
          <p:cNvPicPr>
            <a:picLocks noChangeAspect="1" noChangeArrowheads="1"/>
          </p:cNvPicPr>
          <p:nvPr/>
        </p:nvPicPr>
        <p:blipFill>
          <a:blip r:embed="rId5" cstate="print"/>
          <a:stretch>
            <a:fillRect/>
          </a:stretch>
        </p:blipFill>
        <p:spPr bwMode="auto">
          <a:xfrm flipH="1">
            <a:off x="6781800" y="4044666"/>
            <a:ext cx="731520" cy="731520"/>
          </a:xfrm>
          <a:prstGeom prst="rect">
            <a:avLst/>
          </a:prstGeom>
          <a:noFill/>
        </p:spPr>
      </p:pic>
      <p:pic>
        <p:nvPicPr>
          <p:cNvPr id="8" name="Picture 7" descr="factory.png"/>
          <p:cNvPicPr>
            <a:picLocks noChangeAspect="1"/>
          </p:cNvPicPr>
          <p:nvPr/>
        </p:nvPicPr>
        <p:blipFill>
          <a:blip r:embed="rId6" cstate="print"/>
          <a:stretch>
            <a:fillRect/>
          </a:stretch>
        </p:blipFill>
        <p:spPr>
          <a:xfrm>
            <a:off x="1295400" y="4845268"/>
            <a:ext cx="731520" cy="731520"/>
          </a:xfrm>
          <a:prstGeom prst="rect">
            <a:avLst/>
          </a:prstGeom>
        </p:spPr>
      </p:pic>
      <p:pic>
        <p:nvPicPr>
          <p:cNvPr id="9" name="Picture 18" descr="2Distributor"/>
          <p:cNvPicPr>
            <a:picLocks noChangeAspect="1" noChangeArrowheads="1"/>
          </p:cNvPicPr>
          <p:nvPr/>
        </p:nvPicPr>
        <p:blipFill>
          <a:blip r:embed="rId7" cstate="print"/>
          <a:srcRect/>
          <a:stretch>
            <a:fillRect/>
          </a:stretch>
        </p:blipFill>
        <p:spPr bwMode="auto">
          <a:xfrm>
            <a:off x="1295400" y="2642610"/>
            <a:ext cx="731520" cy="432581"/>
          </a:xfrm>
          <a:prstGeom prst="rect">
            <a:avLst/>
          </a:prstGeom>
          <a:noFill/>
        </p:spPr>
      </p:pic>
      <p:pic>
        <p:nvPicPr>
          <p:cNvPr id="10" name="Picture 9" descr="cargo_warehouse.png"/>
          <p:cNvPicPr>
            <a:picLocks noChangeAspect="1"/>
          </p:cNvPicPr>
          <p:nvPr/>
        </p:nvPicPr>
        <p:blipFill>
          <a:blip r:embed="rId8" cstate="print"/>
          <a:stretch>
            <a:fillRect/>
          </a:stretch>
        </p:blipFill>
        <p:spPr>
          <a:xfrm>
            <a:off x="1295400" y="3936897"/>
            <a:ext cx="731520" cy="731520"/>
          </a:xfrm>
          <a:prstGeom prst="rect">
            <a:avLst/>
          </a:prstGeom>
        </p:spPr>
      </p:pic>
      <p:pic>
        <p:nvPicPr>
          <p:cNvPr id="11" name="Picture 32" descr="cash"/>
          <p:cNvPicPr>
            <a:picLocks noChangeAspect="1" noChangeArrowheads="1"/>
          </p:cNvPicPr>
          <p:nvPr/>
        </p:nvPicPr>
        <p:blipFill>
          <a:blip r:embed="rId9" cstate="print"/>
          <a:srcRect/>
          <a:stretch>
            <a:fillRect/>
          </a:stretch>
        </p:blipFill>
        <p:spPr bwMode="auto">
          <a:xfrm>
            <a:off x="6873240" y="1902505"/>
            <a:ext cx="640080" cy="751398"/>
          </a:xfrm>
          <a:prstGeom prst="rect">
            <a:avLst/>
          </a:prstGeom>
          <a:noFill/>
          <a:ln w="9525">
            <a:noFill/>
            <a:miter lim="800000"/>
            <a:headEnd/>
            <a:tailEnd/>
          </a:ln>
        </p:spPr>
      </p:pic>
      <p:pic>
        <p:nvPicPr>
          <p:cNvPr id="16" name="Picture 49"/>
          <p:cNvPicPr>
            <a:picLocks noChangeAspect="1" noChangeArrowheads="1"/>
          </p:cNvPicPr>
          <p:nvPr/>
        </p:nvPicPr>
        <p:blipFill>
          <a:blip r:embed="rId10" cstate="print"/>
          <a:srcRect/>
          <a:stretch>
            <a:fillRect/>
          </a:stretch>
        </p:blipFill>
        <p:spPr bwMode="auto">
          <a:xfrm>
            <a:off x="1295400" y="3252044"/>
            <a:ext cx="731520" cy="508000"/>
          </a:xfrm>
          <a:prstGeom prst="rect">
            <a:avLst/>
          </a:prstGeom>
          <a:noFill/>
          <a:ln w="9525">
            <a:noFill/>
            <a:miter lim="800000"/>
            <a:headEnd/>
            <a:tailEnd/>
          </a:ln>
          <a:effectLst/>
        </p:spPr>
      </p:pic>
      <p:pic>
        <p:nvPicPr>
          <p:cNvPr id="17" name="Picture 108" descr="A_building04"/>
          <p:cNvPicPr>
            <a:picLocks noChangeAspect="1" noChangeArrowheads="1"/>
          </p:cNvPicPr>
          <p:nvPr/>
        </p:nvPicPr>
        <p:blipFill>
          <a:blip r:embed="rId11" cstate="print"/>
          <a:srcRect/>
          <a:stretch>
            <a:fillRect/>
          </a:stretch>
        </p:blipFill>
        <p:spPr bwMode="auto">
          <a:xfrm>
            <a:off x="7038658" y="2893672"/>
            <a:ext cx="474662" cy="911225"/>
          </a:xfrm>
          <a:prstGeom prst="rect">
            <a:avLst/>
          </a:prstGeom>
          <a:noFill/>
          <a:ln w="9525">
            <a:noFill/>
            <a:miter lim="800000"/>
            <a:headEnd/>
            <a:tailEnd/>
          </a:ln>
        </p:spPr>
      </p:pic>
      <p:sp>
        <p:nvSpPr>
          <p:cNvPr id="18" name="TextBox 17"/>
          <p:cNvSpPr txBox="1"/>
          <p:nvPr/>
        </p:nvSpPr>
        <p:spPr>
          <a:xfrm>
            <a:off x="0" y="1324302"/>
            <a:ext cx="990600" cy="276999"/>
          </a:xfrm>
          <a:prstGeom prst="rect">
            <a:avLst/>
          </a:prstGeom>
          <a:noFill/>
        </p:spPr>
        <p:txBody>
          <a:bodyPr wrap="square" rtlCol="0">
            <a:spAutoFit/>
          </a:bodyPr>
          <a:lstStyle/>
          <a:p>
            <a:r>
              <a:rPr lang="en-US" sz="1200" dirty="0" smtClean="0"/>
              <a:t>Vendor A</a:t>
            </a:r>
            <a:endParaRPr lang="en-US" sz="1200" dirty="0"/>
          </a:p>
        </p:txBody>
      </p:sp>
      <p:sp>
        <p:nvSpPr>
          <p:cNvPr id="19" name="TextBox 18"/>
          <p:cNvSpPr txBox="1"/>
          <p:nvPr/>
        </p:nvSpPr>
        <p:spPr>
          <a:xfrm>
            <a:off x="0" y="2102068"/>
            <a:ext cx="1219200" cy="276999"/>
          </a:xfrm>
          <a:prstGeom prst="rect">
            <a:avLst/>
          </a:prstGeom>
          <a:noFill/>
        </p:spPr>
        <p:txBody>
          <a:bodyPr wrap="square" rtlCol="0">
            <a:spAutoFit/>
          </a:bodyPr>
          <a:lstStyle/>
          <a:p>
            <a:r>
              <a:rPr lang="en-US" sz="1200" dirty="0" smtClean="0"/>
              <a:t>Distributor B</a:t>
            </a:r>
            <a:endParaRPr lang="en-US" sz="1200" dirty="0"/>
          </a:p>
        </p:txBody>
      </p:sp>
      <p:sp>
        <p:nvSpPr>
          <p:cNvPr id="20" name="TextBox 19"/>
          <p:cNvSpPr txBox="1"/>
          <p:nvPr/>
        </p:nvSpPr>
        <p:spPr>
          <a:xfrm>
            <a:off x="0" y="2708691"/>
            <a:ext cx="1066800" cy="276999"/>
          </a:xfrm>
          <a:prstGeom prst="rect">
            <a:avLst/>
          </a:prstGeom>
          <a:noFill/>
        </p:spPr>
        <p:txBody>
          <a:bodyPr wrap="square" rtlCol="0">
            <a:spAutoFit/>
          </a:bodyPr>
          <a:lstStyle/>
          <a:p>
            <a:r>
              <a:rPr lang="en-US" sz="1200" dirty="0" smtClean="0"/>
              <a:t>Supplier C</a:t>
            </a:r>
            <a:endParaRPr lang="en-US" sz="1200" dirty="0"/>
          </a:p>
        </p:txBody>
      </p:sp>
      <p:sp>
        <p:nvSpPr>
          <p:cNvPr id="21" name="TextBox 20"/>
          <p:cNvSpPr txBox="1"/>
          <p:nvPr/>
        </p:nvSpPr>
        <p:spPr>
          <a:xfrm>
            <a:off x="0" y="3321268"/>
            <a:ext cx="1295400" cy="276999"/>
          </a:xfrm>
          <a:prstGeom prst="rect">
            <a:avLst/>
          </a:prstGeom>
          <a:noFill/>
        </p:spPr>
        <p:txBody>
          <a:bodyPr wrap="square" rtlCol="0">
            <a:spAutoFit/>
          </a:bodyPr>
          <a:lstStyle/>
          <a:p>
            <a:r>
              <a:rPr lang="en-US" sz="1200" dirty="0" smtClean="0"/>
              <a:t>Wholesaler D</a:t>
            </a:r>
            <a:endParaRPr lang="en-US" sz="1200" dirty="0"/>
          </a:p>
        </p:txBody>
      </p:sp>
      <p:sp>
        <p:nvSpPr>
          <p:cNvPr id="22" name="TextBox 21"/>
          <p:cNvSpPr txBox="1"/>
          <p:nvPr/>
        </p:nvSpPr>
        <p:spPr>
          <a:xfrm>
            <a:off x="0" y="4159468"/>
            <a:ext cx="1447800" cy="276999"/>
          </a:xfrm>
          <a:prstGeom prst="rect">
            <a:avLst/>
          </a:prstGeom>
          <a:noFill/>
        </p:spPr>
        <p:txBody>
          <a:bodyPr wrap="square" rtlCol="0">
            <a:spAutoFit/>
          </a:bodyPr>
          <a:lstStyle/>
          <a:p>
            <a:r>
              <a:rPr lang="en-US" sz="1200" dirty="0" smtClean="0"/>
              <a:t>Manufacturer E</a:t>
            </a:r>
            <a:endParaRPr lang="en-US" sz="1200" dirty="0"/>
          </a:p>
        </p:txBody>
      </p:sp>
      <p:sp>
        <p:nvSpPr>
          <p:cNvPr id="23" name="TextBox 22"/>
          <p:cNvSpPr txBox="1"/>
          <p:nvPr/>
        </p:nvSpPr>
        <p:spPr>
          <a:xfrm>
            <a:off x="0" y="4997668"/>
            <a:ext cx="990600" cy="276999"/>
          </a:xfrm>
          <a:prstGeom prst="rect">
            <a:avLst/>
          </a:prstGeom>
          <a:noFill/>
        </p:spPr>
        <p:txBody>
          <a:bodyPr wrap="square" rtlCol="0">
            <a:spAutoFit/>
          </a:bodyPr>
          <a:lstStyle/>
          <a:p>
            <a:r>
              <a:rPr lang="en-US" sz="1200" dirty="0" smtClean="0"/>
              <a:t>Vendor F</a:t>
            </a:r>
            <a:endParaRPr lang="en-US" sz="1200" dirty="0"/>
          </a:p>
        </p:txBody>
      </p:sp>
      <p:pic>
        <p:nvPicPr>
          <p:cNvPr id="24" name="Picture 23" descr="computerguy_headset.png"/>
          <p:cNvPicPr>
            <a:picLocks noChangeAspect="1"/>
          </p:cNvPicPr>
          <p:nvPr/>
        </p:nvPicPr>
        <p:blipFill>
          <a:blip r:embed="rId12" cstate="print"/>
          <a:stretch>
            <a:fillRect/>
          </a:stretch>
        </p:blipFill>
        <p:spPr>
          <a:xfrm>
            <a:off x="6781800" y="5015956"/>
            <a:ext cx="731520" cy="560832"/>
          </a:xfrm>
          <a:prstGeom prst="rect">
            <a:avLst/>
          </a:prstGeom>
        </p:spPr>
      </p:pic>
      <p:sp>
        <p:nvSpPr>
          <p:cNvPr id="25" name="TextBox 24"/>
          <p:cNvSpPr txBox="1"/>
          <p:nvPr/>
        </p:nvSpPr>
        <p:spPr>
          <a:xfrm>
            <a:off x="7848600" y="1263868"/>
            <a:ext cx="1295400" cy="276999"/>
          </a:xfrm>
          <a:prstGeom prst="rect">
            <a:avLst/>
          </a:prstGeom>
          <a:noFill/>
        </p:spPr>
        <p:txBody>
          <a:bodyPr wrap="square" rtlCol="0">
            <a:spAutoFit/>
          </a:bodyPr>
          <a:lstStyle/>
          <a:p>
            <a:pPr algn="r"/>
            <a:r>
              <a:rPr lang="en-US" sz="1200" dirty="0" smtClean="0"/>
              <a:t>Large Retailer A</a:t>
            </a:r>
            <a:endParaRPr lang="en-US" sz="1200" dirty="0"/>
          </a:p>
        </p:txBody>
      </p:sp>
      <p:sp>
        <p:nvSpPr>
          <p:cNvPr id="26" name="TextBox 25"/>
          <p:cNvSpPr txBox="1"/>
          <p:nvPr/>
        </p:nvSpPr>
        <p:spPr>
          <a:xfrm>
            <a:off x="7924800" y="2206069"/>
            <a:ext cx="1219200" cy="276999"/>
          </a:xfrm>
          <a:prstGeom prst="rect">
            <a:avLst/>
          </a:prstGeom>
          <a:noFill/>
        </p:spPr>
        <p:txBody>
          <a:bodyPr wrap="square" rtlCol="0">
            <a:spAutoFit/>
          </a:bodyPr>
          <a:lstStyle/>
          <a:p>
            <a:pPr algn="r"/>
            <a:r>
              <a:rPr lang="en-US" sz="1200" dirty="0" smtClean="0"/>
              <a:t>Small Shop B</a:t>
            </a:r>
            <a:endParaRPr lang="en-US" sz="1200" dirty="0"/>
          </a:p>
        </p:txBody>
      </p:sp>
      <p:sp>
        <p:nvSpPr>
          <p:cNvPr id="27" name="TextBox 26"/>
          <p:cNvSpPr txBox="1"/>
          <p:nvPr/>
        </p:nvSpPr>
        <p:spPr>
          <a:xfrm>
            <a:off x="7620000" y="3196669"/>
            <a:ext cx="1524000" cy="276999"/>
          </a:xfrm>
          <a:prstGeom prst="rect">
            <a:avLst/>
          </a:prstGeom>
          <a:noFill/>
        </p:spPr>
        <p:txBody>
          <a:bodyPr wrap="square" rtlCol="0">
            <a:spAutoFit/>
          </a:bodyPr>
          <a:lstStyle/>
          <a:p>
            <a:pPr algn="r"/>
            <a:r>
              <a:rPr lang="en-US" sz="1200" dirty="0" smtClean="0"/>
              <a:t>Specialty Retailer C</a:t>
            </a:r>
            <a:endParaRPr lang="en-US" sz="1200" dirty="0"/>
          </a:p>
        </p:txBody>
      </p:sp>
      <p:sp>
        <p:nvSpPr>
          <p:cNvPr id="28" name="TextBox 27"/>
          <p:cNvSpPr txBox="1"/>
          <p:nvPr/>
        </p:nvSpPr>
        <p:spPr>
          <a:xfrm>
            <a:off x="7848600" y="4263469"/>
            <a:ext cx="1295400" cy="276999"/>
          </a:xfrm>
          <a:prstGeom prst="rect">
            <a:avLst/>
          </a:prstGeom>
          <a:noFill/>
        </p:spPr>
        <p:txBody>
          <a:bodyPr wrap="square" rtlCol="0">
            <a:spAutoFit/>
          </a:bodyPr>
          <a:lstStyle/>
          <a:p>
            <a:pPr algn="r"/>
            <a:r>
              <a:rPr lang="en-US" sz="1200" dirty="0" smtClean="0"/>
              <a:t>Large Retailer D</a:t>
            </a:r>
            <a:endParaRPr lang="en-US" sz="1200" dirty="0"/>
          </a:p>
        </p:txBody>
      </p:sp>
      <p:sp>
        <p:nvSpPr>
          <p:cNvPr id="29" name="TextBox 28"/>
          <p:cNvSpPr txBox="1"/>
          <p:nvPr/>
        </p:nvSpPr>
        <p:spPr>
          <a:xfrm>
            <a:off x="7772400" y="5177869"/>
            <a:ext cx="1371600" cy="276999"/>
          </a:xfrm>
          <a:prstGeom prst="rect">
            <a:avLst/>
          </a:prstGeom>
          <a:noFill/>
        </p:spPr>
        <p:txBody>
          <a:bodyPr wrap="square" rtlCol="0">
            <a:spAutoFit/>
          </a:bodyPr>
          <a:lstStyle/>
          <a:p>
            <a:pPr algn="r"/>
            <a:r>
              <a:rPr lang="en-US" sz="1200" dirty="0" smtClean="0"/>
              <a:t>Online Retailer E</a:t>
            </a:r>
            <a:endParaRPr lang="en-US" sz="1200" dirty="0"/>
          </a:p>
        </p:txBody>
      </p:sp>
      <p:pic>
        <p:nvPicPr>
          <p:cNvPr id="43" name="Picture 28" descr="Invoice"/>
          <p:cNvPicPr>
            <a:picLocks noChangeAspect="1" noChangeArrowheads="1"/>
          </p:cNvPicPr>
          <p:nvPr/>
        </p:nvPicPr>
        <p:blipFill>
          <a:blip r:embed="rId13" cstate="print"/>
          <a:srcRect r="2022" b="48442"/>
          <a:stretch>
            <a:fillRect/>
          </a:stretch>
        </p:blipFill>
        <p:spPr bwMode="auto">
          <a:xfrm>
            <a:off x="4330264" y="2814935"/>
            <a:ext cx="685800" cy="609600"/>
          </a:xfrm>
          <a:prstGeom prst="rect">
            <a:avLst/>
          </a:prstGeom>
          <a:noFill/>
          <a:ln w="9525">
            <a:noFill/>
            <a:miter lim="800000"/>
            <a:headEnd/>
            <a:tailEnd/>
          </a:ln>
        </p:spPr>
      </p:pic>
      <p:grpSp>
        <p:nvGrpSpPr>
          <p:cNvPr id="3" name="Group 44"/>
          <p:cNvGrpSpPr/>
          <p:nvPr/>
        </p:nvGrpSpPr>
        <p:grpSpPr>
          <a:xfrm>
            <a:off x="4237494" y="5181600"/>
            <a:ext cx="778570" cy="676275"/>
            <a:chOff x="3869630" y="838200"/>
            <a:chExt cx="778570" cy="676275"/>
          </a:xfrm>
        </p:grpSpPr>
        <p:pic>
          <p:nvPicPr>
            <p:cNvPr id="46" name="Picture 45" descr="icon-connect.png"/>
            <p:cNvPicPr>
              <a:picLocks noChangeAspect="1"/>
            </p:cNvPicPr>
            <p:nvPr/>
          </p:nvPicPr>
          <p:blipFill>
            <a:blip r:embed="rId14" cstate="print">
              <a:duotone>
                <a:prstClr val="black"/>
                <a:schemeClr val="accent3">
                  <a:tint val="45000"/>
                  <a:satMod val="400000"/>
                </a:schemeClr>
              </a:duotone>
            </a:blip>
            <a:stretch>
              <a:fillRect/>
            </a:stretch>
          </p:blipFill>
          <p:spPr>
            <a:xfrm>
              <a:off x="3869630" y="838200"/>
              <a:ext cx="778570" cy="676275"/>
            </a:xfrm>
            <a:prstGeom prst="rect">
              <a:avLst/>
            </a:prstGeom>
          </p:spPr>
        </p:pic>
        <p:sp>
          <p:nvSpPr>
            <p:cNvPr id="47" name="Text Box 20"/>
            <p:cNvSpPr txBox="1">
              <a:spLocks noChangeArrowheads="1"/>
            </p:cNvSpPr>
            <p:nvPr/>
          </p:nvSpPr>
          <p:spPr bwMode="auto">
            <a:xfrm>
              <a:off x="3968315" y="1033046"/>
              <a:ext cx="609600" cy="338554"/>
            </a:xfrm>
            <a:prstGeom prst="rect">
              <a:avLst/>
            </a:prstGeom>
            <a:noFill/>
            <a:ln w="9525">
              <a:noFill/>
              <a:miter lim="800000"/>
              <a:headEnd/>
              <a:tailEnd/>
            </a:ln>
          </p:spPr>
          <p:txBody>
            <a:bodyPr wrap="square">
              <a:spAutoFit/>
            </a:bodyPr>
            <a:lstStyle/>
            <a:p>
              <a:pPr algn="ctr" eaLnBrk="1" hangingPunct="1"/>
              <a:r>
                <a:rPr lang="en-US" sz="1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XML</a:t>
              </a:r>
              <a:endParaRPr lang="en-US" sz="1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grpSp>
      <p:pic>
        <p:nvPicPr>
          <p:cNvPr id="48" name="Picture 47" descr="mailbox_full.png"/>
          <p:cNvPicPr>
            <a:picLocks noChangeAspect="1"/>
          </p:cNvPicPr>
          <p:nvPr/>
        </p:nvPicPr>
        <p:blipFill>
          <a:blip r:embed="rId15" cstate="print"/>
          <a:stretch>
            <a:fillRect/>
          </a:stretch>
        </p:blipFill>
        <p:spPr>
          <a:xfrm>
            <a:off x="3111064" y="1371600"/>
            <a:ext cx="731520" cy="625599"/>
          </a:xfrm>
          <a:prstGeom prst="rect">
            <a:avLst/>
          </a:prstGeom>
        </p:spPr>
      </p:pic>
      <p:pic>
        <p:nvPicPr>
          <p:cNvPr id="58" name="Picture 57" descr="file_icon2.png"/>
          <p:cNvPicPr>
            <a:picLocks noChangeAspect="1"/>
          </p:cNvPicPr>
          <p:nvPr/>
        </p:nvPicPr>
        <p:blipFill>
          <a:blip r:embed="rId16" cstate="print"/>
          <a:srcRect b="27644"/>
          <a:stretch>
            <a:fillRect/>
          </a:stretch>
        </p:blipFill>
        <p:spPr>
          <a:xfrm>
            <a:off x="2958664" y="3657600"/>
            <a:ext cx="640080" cy="782320"/>
          </a:xfrm>
          <a:prstGeom prst="rect">
            <a:avLst/>
          </a:prstGeom>
        </p:spPr>
      </p:pic>
      <p:pic>
        <p:nvPicPr>
          <p:cNvPr id="61" name="Picture 60" descr="papers.png"/>
          <p:cNvPicPr>
            <a:picLocks noChangeAspect="1"/>
          </p:cNvPicPr>
          <p:nvPr/>
        </p:nvPicPr>
        <p:blipFill>
          <a:blip r:embed="rId17" cstate="print"/>
          <a:stretch>
            <a:fillRect/>
          </a:stretch>
        </p:blipFill>
        <p:spPr>
          <a:xfrm>
            <a:off x="3263464" y="4796135"/>
            <a:ext cx="694531" cy="1066800"/>
          </a:xfrm>
          <a:prstGeom prst="rect">
            <a:avLst/>
          </a:prstGeom>
        </p:spPr>
      </p:pic>
      <p:pic>
        <p:nvPicPr>
          <p:cNvPr id="63" name="Picture 21" descr="telephone"/>
          <p:cNvPicPr>
            <a:picLocks noChangeAspect="1" noChangeArrowheads="1"/>
          </p:cNvPicPr>
          <p:nvPr/>
        </p:nvPicPr>
        <p:blipFill>
          <a:blip r:embed="rId18" cstate="print"/>
          <a:srcRect/>
          <a:stretch>
            <a:fillRect/>
          </a:stretch>
        </p:blipFill>
        <p:spPr bwMode="auto">
          <a:xfrm>
            <a:off x="5397064" y="4876800"/>
            <a:ext cx="731520" cy="738811"/>
          </a:xfrm>
          <a:prstGeom prst="rect">
            <a:avLst/>
          </a:prstGeom>
          <a:ln>
            <a:noFill/>
          </a:ln>
          <a:effectLst>
            <a:outerShdw blurRad="190500" algn="tl" rotWithShape="0">
              <a:srgbClr val="000000">
                <a:alpha val="70000"/>
              </a:srgbClr>
            </a:outerShdw>
          </a:effectLst>
        </p:spPr>
      </p:pic>
      <p:sp>
        <p:nvSpPr>
          <p:cNvPr id="50" name="TextBox 49"/>
          <p:cNvSpPr txBox="1"/>
          <p:nvPr/>
        </p:nvSpPr>
        <p:spPr>
          <a:xfrm>
            <a:off x="3949264" y="2057400"/>
            <a:ext cx="1295400" cy="461665"/>
          </a:xfrm>
          <a:prstGeom prst="rect">
            <a:avLst/>
          </a:prstGeom>
          <a:noFill/>
        </p:spPr>
        <p:txBody>
          <a:bodyPr wrap="square" rtlCol="0">
            <a:spAutoFit/>
          </a:bodyPr>
          <a:lstStyle/>
          <a:p>
            <a:pPr algn="ctr"/>
            <a:r>
              <a:rPr lang="en-US" sz="1200" dirty="0" smtClean="0"/>
              <a:t>Retailer </a:t>
            </a:r>
          </a:p>
          <a:p>
            <a:pPr algn="ctr"/>
            <a:r>
              <a:rPr lang="en-US" sz="1200" dirty="0" smtClean="0"/>
              <a:t>New Item Form</a:t>
            </a:r>
            <a:endParaRPr lang="en-US" sz="1200" dirty="0"/>
          </a:p>
        </p:txBody>
      </p:sp>
      <p:sp>
        <p:nvSpPr>
          <p:cNvPr id="51" name="TextBox 50"/>
          <p:cNvSpPr txBox="1"/>
          <p:nvPr/>
        </p:nvSpPr>
        <p:spPr>
          <a:xfrm>
            <a:off x="2958664" y="1920999"/>
            <a:ext cx="990600" cy="276999"/>
          </a:xfrm>
          <a:prstGeom prst="rect">
            <a:avLst/>
          </a:prstGeom>
          <a:noFill/>
        </p:spPr>
        <p:txBody>
          <a:bodyPr wrap="square" rtlCol="0">
            <a:spAutoFit/>
          </a:bodyPr>
          <a:lstStyle/>
          <a:p>
            <a:pPr algn="ctr"/>
            <a:r>
              <a:rPr lang="en-US" sz="1200" dirty="0" smtClean="0"/>
              <a:t>Postal Mail</a:t>
            </a:r>
            <a:endParaRPr lang="en-US" sz="1200" dirty="0"/>
          </a:p>
        </p:txBody>
      </p:sp>
      <p:sp>
        <p:nvSpPr>
          <p:cNvPr id="52" name="TextBox 51"/>
          <p:cNvSpPr txBox="1"/>
          <p:nvPr/>
        </p:nvSpPr>
        <p:spPr>
          <a:xfrm>
            <a:off x="5397064" y="3456801"/>
            <a:ext cx="990600" cy="276999"/>
          </a:xfrm>
          <a:prstGeom prst="rect">
            <a:avLst/>
          </a:prstGeom>
          <a:noFill/>
        </p:spPr>
        <p:txBody>
          <a:bodyPr wrap="square" rtlCol="0">
            <a:spAutoFit/>
          </a:bodyPr>
          <a:lstStyle/>
          <a:p>
            <a:pPr algn="ctr"/>
            <a:r>
              <a:rPr lang="en-US" sz="1200" dirty="0" smtClean="0"/>
              <a:t>Facsimile</a:t>
            </a:r>
            <a:endParaRPr lang="en-US" sz="1200" dirty="0"/>
          </a:p>
        </p:txBody>
      </p:sp>
      <p:sp>
        <p:nvSpPr>
          <p:cNvPr id="53" name="TextBox 52"/>
          <p:cNvSpPr txBox="1"/>
          <p:nvPr/>
        </p:nvSpPr>
        <p:spPr>
          <a:xfrm>
            <a:off x="5320864" y="2237601"/>
            <a:ext cx="990600" cy="276999"/>
          </a:xfrm>
          <a:prstGeom prst="rect">
            <a:avLst/>
          </a:prstGeom>
          <a:noFill/>
        </p:spPr>
        <p:txBody>
          <a:bodyPr wrap="square" rtlCol="0">
            <a:spAutoFit/>
          </a:bodyPr>
          <a:lstStyle/>
          <a:p>
            <a:pPr algn="ctr"/>
            <a:r>
              <a:rPr lang="en-US" sz="1200" dirty="0" smtClean="0"/>
              <a:t>EDI</a:t>
            </a:r>
            <a:endParaRPr lang="en-US" sz="1200" dirty="0"/>
          </a:p>
        </p:txBody>
      </p:sp>
      <p:sp>
        <p:nvSpPr>
          <p:cNvPr id="54" name="TextBox 53"/>
          <p:cNvSpPr txBox="1"/>
          <p:nvPr/>
        </p:nvSpPr>
        <p:spPr>
          <a:xfrm>
            <a:off x="3034864" y="3253411"/>
            <a:ext cx="990600" cy="276999"/>
          </a:xfrm>
          <a:prstGeom prst="rect">
            <a:avLst/>
          </a:prstGeom>
          <a:noFill/>
        </p:spPr>
        <p:txBody>
          <a:bodyPr wrap="square" rtlCol="0">
            <a:spAutoFit/>
          </a:bodyPr>
          <a:lstStyle/>
          <a:p>
            <a:pPr algn="ctr"/>
            <a:r>
              <a:rPr lang="en-US" sz="1200" dirty="0" smtClean="0"/>
              <a:t>Telephone</a:t>
            </a:r>
            <a:endParaRPr lang="en-US" sz="1200" dirty="0"/>
          </a:p>
        </p:txBody>
      </p:sp>
      <p:sp>
        <p:nvSpPr>
          <p:cNvPr id="55" name="TextBox 54"/>
          <p:cNvSpPr txBox="1"/>
          <p:nvPr/>
        </p:nvSpPr>
        <p:spPr>
          <a:xfrm>
            <a:off x="4177864" y="3424535"/>
            <a:ext cx="990600" cy="461665"/>
          </a:xfrm>
          <a:prstGeom prst="rect">
            <a:avLst/>
          </a:prstGeom>
          <a:noFill/>
        </p:spPr>
        <p:txBody>
          <a:bodyPr wrap="square" rtlCol="0">
            <a:spAutoFit/>
          </a:bodyPr>
          <a:lstStyle/>
          <a:p>
            <a:pPr algn="ctr"/>
            <a:r>
              <a:rPr lang="en-US" sz="1200" dirty="0" smtClean="0"/>
              <a:t>Purchase</a:t>
            </a:r>
          </a:p>
          <a:p>
            <a:pPr algn="ctr"/>
            <a:r>
              <a:rPr lang="en-US" sz="1200" dirty="0" smtClean="0"/>
              <a:t>Order</a:t>
            </a:r>
            <a:endParaRPr lang="en-US" sz="1200" dirty="0"/>
          </a:p>
        </p:txBody>
      </p:sp>
      <p:sp>
        <p:nvSpPr>
          <p:cNvPr id="56" name="TextBox 55"/>
          <p:cNvSpPr txBox="1"/>
          <p:nvPr/>
        </p:nvSpPr>
        <p:spPr>
          <a:xfrm>
            <a:off x="3796864" y="4676001"/>
            <a:ext cx="990600" cy="276999"/>
          </a:xfrm>
          <a:prstGeom prst="rect">
            <a:avLst/>
          </a:prstGeom>
          <a:noFill/>
        </p:spPr>
        <p:txBody>
          <a:bodyPr wrap="square" rtlCol="0">
            <a:spAutoFit/>
          </a:bodyPr>
          <a:lstStyle/>
          <a:p>
            <a:pPr algn="ctr"/>
            <a:r>
              <a:rPr lang="en-US" sz="1200" dirty="0" smtClean="0"/>
              <a:t>Web Portal</a:t>
            </a:r>
            <a:endParaRPr lang="en-US" sz="1200" dirty="0"/>
          </a:p>
        </p:txBody>
      </p:sp>
      <p:sp>
        <p:nvSpPr>
          <p:cNvPr id="57" name="TextBox 56"/>
          <p:cNvSpPr txBox="1"/>
          <p:nvPr/>
        </p:nvSpPr>
        <p:spPr>
          <a:xfrm>
            <a:off x="4863664" y="4523601"/>
            <a:ext cx="1066800" cy="276999"/>
          </a:xfrm>
          <a:prstGeom prst="rect">
            <a:avLst/>
          </a:prstGeom>
          <a:noFill/>
        </p:spPr>
        <p:txBody>
          <a:bodyPr wrap="square" rtlCol="0">
            <a:spAutoFit/>
          </a:bodyPr>
          <a:lstStyle/>
          <a:p>
            <a:pPr algn="ctr"/>
            <a:r>
              <a:rPr lang="en-US" sz="1200" dirty="0" smtClean="0"/>
              <a:t>Spreadsheet</a:t>
            </a:r>
            <a:endParaRPr lang="en-US" sz="1200" dirty="0"/>
          </a:p>
        </p:txBody>
      </p:sp>
      <p:sp>
        <p:nvSpPr>
          <p:cNvPr id="59" name="TextBox 58"/>
          <p:cNvSpPr txBox="1"/>
          <p:nvPr/>
        </p:nvSpPr>
        <p:spPr>
          <a:xfrm>
            <a:off x="2882464" y="4495800"/>
            <a:ext cx="990600" cy="276999"/>
          </a:xfrm>
          <a:prstGeom prst="rect">
            <a:avLst/>
          </a:prstGeom>
          <a:noFill/>
        </p:spPr>
        <p:txBody>
          <a:bodyPr wrap="square" rtlCol="0">
            <a:spAutoFit/>
          </a:bodyPr>
          <a:lstStyle/>
          <a:p>
            <a:pPr algn="ctr"/>
            <a:r>
              <a:rPr lang="en-US" sz="1200" dirty="0" smtClean="0"/>
              <a:t>Proprietary</a:t>
            </a:r>
            <a:endParaRPr lang="en-US" sz="1200" dirty="0"/>
          </a:p>
        </p:txBody>
      </p:sp>
      <p:sp>
        <p:nvSpPr>
          <p:cNvPr id="60" name="TextBox 59"/>
          <p:cNvSpPr txBox="1"/>
          <p:nvPr/>
        </p:nvSpPr>
        <p:spPr>
          <a:xfrm>
            <a:off x="4162098" y="5819001"/>
            <a:ext cx="990600" cy="276999"/>
          </a:xfrm>
          <a:prstGeom prst="rect">
            <a:avLst/>
          </a:prstGeom>
          <a:noFill/>
        </p:spPr>
        <p:txBody>
          <a:bodyPr wrap="square" rtlCol="0">
            <a:spAutoFit/>
          </a:bodyPr>
          <a:lstStyle/>
          <a:p>
            <a:pPr algn="ctr"/>
            <a:r>
              <a:rPr lang="en-US" sz="1200" dirty="0" smtClean="0"/>
              <a:t>XML</a:t>
            </a:r>
            <a:endParaRPr lang="en-US" sz="1200" dirty="0"/>
          </a:p>
        </p:txBody>
      </p:sp>
      <p:sp>
        <p:nvSpPr>
          <p:cNvPr id="62" name="TextBox 61"/>
          <p:cNvSpPr txBox="1"/>
          <p:nvPr/>
        </p:nvSpPr>
        <p:spPr>
          <a:xfrm>
            <a:off x="2882464" y="5634335"/>
            <a:ext cx="1295400" cy="461665"/>
          </a:xfrm>
          <a:prstGeom prst="rect">
            <a:avLst/>
          </a:prstGeom>
          <a:noFill/>
        </p:spPr>
        <p:txBody>
          <a:bodyPr wrap="square" rtlCol="0">
            <a:spAutoFit/>
          </a:bodyPr>
          <a:lstStyle/>
          <a:p>
            <a:pPr algn="ctr"/>
            <a:r>
              <a:rPr lang="en-US" sz="1200" dirty="0" smtClean="0"/>
              <a:t>Retailer </a:t>
            </a:r>
          </a:p>
          <a:p>
            <a:pPr algn="ctr"/>
            <a:r>
              <a:rPr lang="en-US" sz="1200" dirty="0" smtClean="0"/>
              <a:t>New Item Form</a:t>
            </a:r>
            <a:endParaRPr lang="en-US" sz="1200" dirty="0"/>
          </a:p>
        </p:txBody>
      </p:sp>
      <p:sp>
        <p:nvSpPr>
          <p:cNvPr id="64" name="TextBox 63"/>
          <p:cNvSpPr txBox="1"/>
          <p:nvPr/>
        </p:nvSpPr>
        <p:spPr>
          <a:xfrm>
            <a:off x="5267524" y="5615611"/>
            <a:ext cx="990600" cy="276999"/>
          </a:xfrm>
          <a:prstGeom prst="rect">
            <a:avLst/>
          </a:prstGeom>
          <a:noFill/>
        </p:spPr>
        <p:txBody>
          <a:bodyPr wrap="square" rtlCol="0">
            <a:spAutoFit/>
          </a:bodyPr>
          <a:lstStyle/>
          <a:p>
            <a:pPr algn="ctr"/>
            <a:r>
              <a:rPr lang="en-US" sz="1200" dirty="0" smtClean="0"/>
              <a:t>Telephone</a:t>
            </a:r>
            <a:endParaRPr lang="en-US" sz="1200" dirty="0"/>
          </a:p>
        </p:txBody>
      </p:sp>
      <p:pic>
        <p:nvPicPr>
          <p:cNvPr id="30" name="Picture 29" descr="papers.png"/>
          <p:cNvPicPr>
            <a:picLocks noChangeAspect="1"/>
          </p:cNvPicPr>
          <p:nvPr/>
        </p:nvPicPr>
        <p:blipFill>
          <a:blip r:embed="rId17" cstate="print"/>
          <a:stretch>
            <a:fillRect/>
          </a:stretch>
        </p:blipFill>
        <p:spPr>
          <a:xfrm>
            <a:off x="4330264" y="1219200"/>
            <a:ext cx="694531" cy="1066800"/>
          </a:xfrm>
          <a:prstGeom prst="rect">
            <a:avLst/>
          </a:prstGeom>
        </p:spPr>
      </p:pic>
      <p:pic>
        <p:nvPicPr>
          <p:cNvPr id="31" name="Picture 21" descr="telephone"/>
          <p:cNvPicPr>
            <a:picLocks noChangeAspect="1" noChangeArrowheads="1"/>
          </p:cNvPicPr>
          <p:nvPr/>
        </p:nvPicPr>
        <p:blipFill>
          <a:blip r:embed="rId18" cstate="print"/>
          <a:srcRect/>
          <a:stretch>
            <a:fillRect/>
          </a:stretch>
        </p:blipFill>
        <p:spPr bwMode="auto">
          <a:xfrm>
            <a:off x="3164404" y="2514600"/>
            <a:ext cx="731520" cy="738811"/>
          </a:xfrm>
          <a:prstGeom prst="rect">
            <a:avLst/>
          </a:prstGeom>
          <a:ln>
            <a:noFill/>
          </a:ln>
          <a:effectLst>
            <a:outerShdw blurRad="190500" algn="tl" rotWithShape="0">
              <a:srgbClr val="000000">
                <a:alpha val="70000"/>
              </a:srgbClr>
            </a:outerShdw>
          </a:effectLst>
        </p:spPr>
      </p:pic>
      <p:pic>
        <p:nvPicPr>
          <p:cNvPr id="33" name="Picture 32" descr="computerguy.png"/>
          <p:cNvPicPr>
            <a:picLocks noChangeAspect="1"/>
          </p:cNvPicPr>
          <p:nvPr/>
        </p:nvPicPr>
        <p:blipFill>
          <a:blip r:embed="rId19" cstate="print"/>
          <a:stretch>
            <a:fillRect/>
          </a:stretch>
        </p:blipFill>
        <p:spPr>
          <a:xfrm>
            <a:off x="3949264" y="4142601"/>
            <a:ext cx="731520" cy="560832"/>
          </a:xfrm>
          <a:prstGeom prst="rect">
            <a:avLst/>
          </a:prstGeom>
        </p:spPr>
      </p:pic>
      <p:pic>
        <p:nvPicPr>
          <p:cNvPr id="34" name="Picture 33" descr="excel-logo.png"/>
          <p:cNvPicPr>
            <a:picLocks noChangeAspect="1"/>
          </p:cNvPicPr>
          <p:nvPr/>
        </p:nvPicPr>
        <p:blipFill>
          <a:blip r:embed="rId20" cstate="print"/>
          <a:stretch>
            <a:fillRect/>
          </a:stretch>
        </p:blipFill>
        <p:spPr>
          <a:xfrm>
            <a:off x="5031304" y="3810000"/>
            <a:ext cx="731520" cy="710447"/>
          </a:xfrm>
          <a:prstGeom prst="rect">
            <a:avLst/>
          </a:prstGeom>
        </p:spPr>
      </p:pic>
      <p:pic>
        <p:nvPicPr>
          <p:cNvPr id="35" name="Picture 34" descr="FAX.png"/>
          <p:cNvPicPr>
            <a:picLocks noChangeAspect="1"/>
          </p:cNvPicPr>
          <p:nvPr/>
        </p:nvPicPr>
        <p:blipFill>
          <a:blip r:embed="rId21" cstate="print"/>
          <a:stretch>
            <a:fillRect/>
          </a:stretch>
        </p:blipFill>
        <p:spPr>
          <a:xfrm>
            <a:off x="5549464" y="2743200"/>
            <a:ext cx="731520" cy="731520"/>
          </a:xfrm>
          <a:prstGeom prst="rect">
            <a:avLst/>
          </a:prstGeom>
        </p:spPr>
      </p:pic>
      <p:grpSp>
        <p:nvGrpSpPr>
          <p:cNvPr id="12" name="Group 35"/>
          <p:cNvGrpSpPr/>
          <p:nvPr/>
        </p:nvGrpSpPr>
        <p:grpSpPr>
          <a:xfrm>
            <a:off x="5412830" y="1551801"/>
            <a:ext cx="778570" cy="676275"/>
            <a:chOff x="533400" y="838200"/>
            <a:chExt cx="778570" cy="676275"/>
          </a:xfrm>
        </p:grpSpPr>
        <p:pic>
          <p:nvPicPr>
            <p:cNvPr id="37" name="Picture 36" descr="icon-connect.png"/>
            <p:cNvPicPr>
              <a:picLocks noChangeAspect="1"/>
            </p:cNvPicPr>
            <p:nvPr/>
          </p:nvPicPr>
          <p:blipFill>
            <a:blip r:embed="rId14" cstate="print"/>
            <a:stretch>
              <a:fillRect/>
            </a:stretch>
          </p:blipFill>
          <p:spPr>
            <a:xfrm>
              <a:off x="533400" y="838200"/>
              <a:ext cx="778570" cy="676275"/>
            </a:xfrm>
            <a:prstGeom prst="rect">
              <a:avLst/>
            </a:prstGeom>
          </p:spPr>
        </p:pic>
        <p:sp>
          <p:nvSpPr>
            <p:cNvPr id="38" name="Text Box 20"/>
            <p:cNvSpPr txBox="1">
              <a:spLocks noChangeArrowheads="1"/>
            </p:cNvSpPr>
            <p:nvPr/>
          </p:nvSpPr>
          <p:spPr bwMode="auto">
            <a:xfrm>
              <a:off x="632085" y="1033046"/>
              <a:ext cx="609600" cy="338554"/>
            </a:xfrm>
            <a:prstGeom prst="rect">
              <a:avLst/>
            </a:prstGeom>
            <a:noFill/>
            <a:ln w="9525">
              <a:noFill/>
              <a:miter lim="800000"/>
              <a:headEnd/>
              <a:tailEnd/>
            </a:ln>
          </p:spPr>
          <p:txBody>
            <a:bodyPr wrap="square">
              <a:spAutoFit/>
            </a:bodyPr>
            <a:lstStyle/>
            <a:p>
              <a:pPr algn="ctr" eaLnBrk="1" hangingPunct="1"/>
              <a:r>
                <a:rPr lang="en-US" sz="1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EDI</a:t>
              </a:r>
              <a:endParaRPr lang="en-US" sz="1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grpSp>
      <p:sp>
        <p:nvSpPr>
          <p:cNvPr id="139" name="Rectangle 138"/>
          <p:cNvSpPr/>
          <p:nvPr/>
        </p:nvSpPr>
        <p:spPr bwMode="auto">
          <a:xfrm>
            <a:off x="31532" y="5562600"/>
            <a:ext cx="2711668" cy="838200"/>
          </a:xfrm>
          <a:prstGeom prst="rect">
            <a:avLst/>
          </a:prstGeom>
          <a:solidFill>
            <a:schemeClr val="tx2">
              <a:lumMod val="2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40" name="Rectangle 139"/>
          <p:cNvSpPr/>
          <p:nvPr/>
        </p:nvSpPr>
        <p:spPr bwMode="auto">
          <a:xfrm>
            <a:off x="6400800" y="5562600"/>
            <a:ext cx="2711668" cy="838200"/>
          </a:xfrm>
          <a:prstGeom prst="rect">
            <a:avLst/>
          </a:prstGeom>
          <a:solidFill>
            <a:schemeClr val="tx2">
              <a:lumMod val="2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p:txBody>
      </p:sp>
      <p:sp>
        <p:nvSpPr>
          <p:cNvPr id="162" name="TextBox 161"/>
          <p:cNvSpPr txBox="1"/>
          <p:nvPr/>
        </p:nvSpPr>
        <p:spPr>
          <a:xfrm>
            <a:off x="0" y="5591502"/>
            <a:ext cx="2743200" cy="762000"/>
          </a:xfrm>
          <a:prstGeom prst="rect">
            <a:avLst/>
          </a:prstGeom>
          <a:noFill/>
        </p:spPr>
        <p:txBody>
          <a:bodyPr wrap="square" rtlCol="0">
            <a:spAutoFit/>
          </a:bodyPr>
          <a:lstStyle/>
          <a:p>
            <a:pPr marL="177800" indent="-177800">
              <a:buFont typeface="Arial" pitchFamily="34" charset="0"/>
              <a:buChar char="•"/>
            </a:pPr>
            <a:r>
              <a:rPr lang="en-US" sz="1400" dirty="0" smtClean="0">
                <a:solidFill>
                  <a:schemeClr val="bg1"/>
                </a:solidFill>
              </a:rPr>
              <a:t>Redundant expenses</a:t>
            </a:r>
          </a:p>
          <a:p>
            <a:pPr marL="177800" indent="-177800">
              <a:buFont typeface="Arial" pitchFamily="34" charset="0"/>
              <a:buChar char="•"/>
            </a:pPr>
            <a:r>
              <a:rPr lang="en-US" sz="1400" dirty="0" smtClean="0">
                <a:solidFill>
                  <a:schemeClr val="bg1"/>
                </a:solidFill>
              </a:rPr>
              <a:t>Erroneous purchase orders</a:t>
            </a:r>
          </a:p>
          <a:p>
            <a:pPr marL="177800" indent="-177800">
              <a:buFont typeface="Arial" pitchFamily="34" charset="0"/>
              <a:buChar char="•"/>
            </a:pPr>
            <a:r>
              <a:rPr lang="en-US" sz="1400" dirty="0" smtClean="0">
                <a:solidFill>
                  <a:schemeClr val="bg1"/>
                </a:solidFill>
              </a:rPr>
              <a:t>Charge backs/write-offs</a:t>
            </a:r>
            <a:endParaRPr lang="en-US" sz="1400" dirty="0">
              <a:solidFill>
                <a:schemeClr val="bg1"/>
              </a:solidFill>
            </a:endParaRPr>
          </a:p>
        </p:txBody>
      </p:sp>
      <p:sp>
        <p:nvSpPr>
          <p:cNvPr id="163" name="TextBox 162"/>
          <p:cNvSpPr txBox="1"/>
          <p:nvPr/>
        </p:nvSpPr>
        <p:spPr>
          <a:xfrm>
            <a:off x="6400800" y="5591502"/>
            <a:ext cx="2743200" cy="762000"/>
          </a:xfrm>
          <a:prstGeom prst="rect">
            <a:avLst/>
          </a:prstGeom>
          <a:noFill/>
        </p:spPr>
        <p:txBody>
          <a:bodyPr wrap="square" rtlCol="0">
            <a:spAutoFit/>
          </a:bodyPr>
          <a:lstStyle/>
          <a:p>
            <a:pPr marL="177800" indent="-177800">
              <a:buFont typeface="Arial" pitchFamily="34" charset="0"/>
              <a:buChar char="•"/>
            </a:pPr>
            <a:r>
              <a:rPr lang="en-US" sz="1400" dirty="0" smtClean="0">
                <a:solidFill>
                  <a:schemeClr val="bg1"/>
                </a:solidFill>
              </a:rPr>
              <a:t>Incorrect invoices</a:t>
            </a:r>
          </a:p>
          <a:p>
            <a:pPr marL="177800" indent="-177800">
              <a:buFont typeface="Arial" pitchFamily="34" charset="0"/>
              <a:buChar char="•"/>
            </a:pPr>
            <a:r>
              <a:rPr lang="en-US" sz="1400" dirty="0" smtClean="0">
                <a:solidFill>
                  <a:schemeClr val="bg1"/>
                </a:solidFill>
              </a:rPr>
              <a:t>Merchandise delays</a:t>
            </a:r>
          </a:p>
          <a:p>
            <a:pPr marL="177800" indent="-177800">
              <a:buFont typeface="Arial" pitchFamily="34" charset="0"/>
              <a:buChar char="•"/>
            </a:pPr>
            <a:r>
              <a:rPr lang="en-US" sz="1400" dirty="0" smtClean="0">
                <a:solidFill>
                  <a:schemeClr val="bg1"/>
                </a:solidFill>
              </a:rPr>
              <a:t>Lost sales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file_icon2.png"/>
          <p:cNvPicPr>
            <a:picLocks noChangeAspect="1"/>
          </p:cNvPicPr>
          <p:nvPr/>
        </p:nvPicPr>
        <p:blipFill>
          <a:blip r:embed="rId2" cstate="print"/>
          <a:stretch>
            <a:fillRect/>
          </a:stretch>
        </p:blipFill>
        <p:spPr>
          <a:xfrm>
            <a:off x="794658" y="2362200"/>
            <a:ext cx="749960" cy="1266825"/>
          </a:xfrm>
          <a:prstGeom prst="rect">
            <a:avLst/>
          </a:prstGeom>
        </p:spPr>
      </p:pic>
      <p:sp>
        <p:nvSpPr>
          <p:cNvPr id="113666" name="Rectangle 2"/>
          <p:cNvSpPr>
            <a:spLocks noGrp="1" noChangeArrowheads="1"/>
          </p:cNvSpPr>
          <p:nvPr>
            <p:ph type="title"/>
          </p:nvPr>
        </p:nvSpPr>
        <p:spPr/>
        <p:txBody>
          <a:bodyPr/>
          <a:lstStyle/>
          <a:p>
            <a:r>
              <a:rPr lang="en-US" sz="3200" dirty="0" smtClean="0"/>
              <a:t>Data quality challenges</a:t>
            </a:r>
            <a:endParaRPr lang="en-US" sz="2000" dirty="0"/>
          </a:p>
        </p:txBody>
      </p:sp>
      <p:sp>
        <p:nvSpPr>
          <p:cNvPr id="113667" name="Rectangle 3"/>
          <p:cNvSpPr>
            <a:spLocks noChangeArrowheads="1"/>
          </p:cNvSpPr>
          <p:nvPr/>
        </p:nvSpPr>
        <p:spPr bwMode="auto">
          <a:xfrm>
            <a:off x="381000" y="1447800"/>
            <a:ext cx="1524000" cy="4495800"/>
          </a:xfrm>
          <a:prstGeom prst="rect">
            <a:avLst/>
          </a:prstGeom>
          <a:noFill/>
          <a:ln w="9525" algn="ctr">
            <a:solidFill>
              <a:schemeClr val="bg2"/>
            </a:solidFill>
            <a:miter lim="800000"/>
            <a:headEnd/>
            <a:tailEnd/>
          </a:ln>
          <a:effectLst/>
        </p:spPr>
        <p:txBody>
          <a:bodyPr wrap="square" anchor="ctr">
            <a:noAutofit/>
          </a:bodyPr>
          <a:lstStyle/>
          <a:p>
            <a:endParaRPr lang="en-US" dirty="0"/>
          </a:p>
        </p:txBody>
      </p:sp>
      <p:sp>
        <p:nvSpPr>
          <p:cNvPr id="113668" name="Rectangle 4"/>
          <p:cNvSpPr>
            <a:spLocks noChangeArrowheads="1"/>
          </p:cNvSpPr>
          <p:nvPr/>
        </p:nvSpPr>
        <p:spPr bwMode="auto">
          <a:xfrm>
            <a:off x="2057400" y="1447800"/>
            <a:ext cx="1524000" cy="4495800"/>
          </a:xfrm>
          <a:prstGeom prst="rect">
            <a:avLst/>
          </a:prstGeom>
          <a:noFill/>
          <a:ln w="9525" algn="ctr">
            <a:solidFill>
              <a:schemeClr val="bg2"/>
            </a:solidFill>
            <a:miter lim="800000"/>
            <a:headEnd/>
            <a:tailEnd/>
          </a:ln>
          <a:effectLst/>
        </p:spPr>
        <p:txBody>
          <a:bodyPr wrap="square" anchor="ctr">
            <a:noAutofit/>
          </a:bodyPr>
          <a:lstStyle/>
          <a:p>
            <a:endParaRPr lang="en-US" dirty="0"/>
          </a:p>
        </p:txBody>
      </p:sp>
      <p:sp>
        <p:nvSpPr>
          <p:cNvPr id="113669" name="Rectangle 5"/>
          <p:cNvSpPr>
            <a:spLocks noChangeArrowheads="1"/>
          </p:cNvSpPr>
          <p:nvPr/>
        </p:nvSpPr>
        <p:spPr bwMode="auto">
          <a:xfrm>
            <a:off x="3733800" y="1447800"/>
            <a:ext cx="1524000" cy="4495800"/>
          </a:xfrm>
          <a:prstGeom prst="rect">
            <a:avLst/>
          </a:prstGeom>
          <a:noFill/>
          <a:ln w="9525" algn="ctr">
            <a:solidFill>
              <a:schemeClr val="bg2"/>
            </a:solidFill>
            <a:miter lim="800000"/>
            <a:headEnd/>
            <a:tailEnd/>
          </a:ln>
          <a:effectLst/>
        </p:spPr>
        <p:txBody>
          <a:bodyPr wrap="square" anchor="ctr">
            <a:noAutofit/>
          </a:bodyPr>
          <a:lstStyle/>
          <a:p>
            <a:endParaRPr lang="en-US" dirty="0"/>
          </a:p>
        </p:txBody>
      </p:sp>
      <p:sp>
        <p:nvSpPr>
          <p:cNvPr id="113670" name="Rectangle 6"/>
          <p:cNvSpPr>
            <a:spLocks noChangeArrowheads="1"/>
          </p:cNvSpPr>
          <p:nvPr/>
        </p:nvSpPr>
        <p:spPr bwMode="auto">
          <a:xfrm>
            <a:off x="5410200" y="1447800"/>
            <a:ext cx="1524000" cy="4495800"/>
          </a:xfrm>
          <a:prstGeom prst="rect">
            <a:avLst/>
          </a:prstGeom>
          <a:noFill/>
          <a:ln w="9525" algn="ctr">
            <a:solidFill>
              <a:schemeClr val="bg2"/>
            </a:solidFill>
            <a:miter lim="800000"/>
            <a:headEnd/>
            <a:tailEnd/>
          </a:ln>
          <a:effectLst/>
        </p:spPr>
        <p:txBody>
          <a:bodyPr wrap="square" anchor="ctr">
            <a:noAutofit/>
          </a:bodyPr>
          <a:lstStyle/>
          <a:p>
            <a:endParaRPr lang="en-US" dirty="0"/>
          </a:p>
        </p:txBody>
      </p:sp>
      <p:sp>
        <p:nvSpPr>
          <p:cNvPr id="113671" name="Rectangle 7"/>
          <p:cNvSpPr>
            <a:spLocks noChangeArrowheads="1"/>
          </p:cNvSpPr>
          <p:nvPr/>
        </p:nvSpPr>
        <p:spPr bwMode="auto">
          <a:xfrm>
            <a:off x="7086600" y="1447800"/>
            <a:ext cx="1524000" cy="4495800"/>
          </a:xfrm>
          <a:prstGeom prst="rect">
            <a:avLst/>
          </a:prstGeom>
          <a:noFill/>
          <a:ln w="9525" algn="ctr">
            <a:solidFill>
              <a:schemeClr val="bg2"/>
            </a:solidFill>
            <a:miter lim="800000"/>
            <a:headEnd/>
            <a:tailEnd/>
          </a:ln>
          <a:effectLst/>
        </p:spPr>
        <p:txBody>
          <a:bodyPr wrap="square" anchor="ctr">
            <a:noAutofit/>
          </a:bodyPr>
          <a:lstStyle/>
          <a:p>
            <a:endParaRPr lang="en-US" dirty="0"/>
          </a:p>
        </p:txBody>
      </p:sp>
      <p:sp>
        <p:nvSpPr>
          <p:cNvPr id="113672" name="Rectangle 8"/>
          <p:cNvSpPr>
            <a:spLocks noChangeArrowheads="1"/>
          </p:cNvSpPr>
          <p:nvPr/>
        </p:nvSpPr>
        <p:spPr bwMode="auto">
          <a:xfrm>
            <a:off x="381000" y="1447800"/>
            <a:ext cx="1524000" cy="685800"/>
          </a:xfrm>
          <a:prstGeom prst="rect">
            <a:avLst/>
          </a:prstGeom>
          <a:solidFill>
            <a:srgbClr val="003366"/>
          </a:solidFill>
          <a:ln w="9525" algn="ctr">
            <a:solidFill>
              <a:schemeClr val="bg2"/>
            </a:solidFill>
            <a:miter lim="800000"/>
            <a:headEnd/>
            <a:tailEnd/>
          </a:ln>
          <a:effectLst/>
        </p:spPr>
        <p:txBody>
          <a:bodyPr wrap="none" anchor="ctr">
            <a:spAutoFit/>
          </a:bodyPr>
          <a:lstStyle/>
          <a:p>
            <a:endParaRPr lang="en-US" dirty="0"/>
          </a:p>
        </p:txBody>
      </p:sp>
      <p:sp>
        <p:nvSpPr>
          <p:cNvPr id="113673" name="Rectangle 9"/>
          <p:cNvSpPr>
            <a:spLocks noChangeArrowheads="1"/>
          </p:cNvSpPr>
          <p:nvPr/>
        </p:nvSpPr>
        <p:spPr bwMode="auto">
          <a:xfrm>
            <a:off x="2057400" y="1447800"/>
            <a:ext cx="1524000" cy="685800"/>
          </a:xfrm>
          <a:prstGeom prst="rect">
            <a:avLst/>
          </a:prstGeom>
          <a:solidFill>
            <a:srgbClr val="003366"/>
          </a:solidFill>
          <a:ln w="9525" algn="ctr">
            <a:solidFill>
              <a:schemeClr val="bg2"/>
            </a:solidFill>
            <a:miter lim="800000"/>
            <a:headEnd/>
            <a:tailEnd/>
          </a:ln>
          <a:effectLst/>
        </p:spPr>
        <p:txBody>
          <a:bodyPr wrap="none" anchor="ctr">
            <a:spAutoFit/>
          </a:bodyPr>
          <a:lstStyle/>
          <a:p>
            <a:endParaRPr lang="en-US" dirty="0"/>
          </a:p>
        </p:txBody>
      </p:sp>
      <p:sp>
        <p:nvSpPr>
          <p:cNvPr id="113674" name="Rectangle 10"/>
          <p:cNvSpPr>
            <a:spLocks noChangeArrowheads="1"/>
          </p:cNvSpPr>
          <p:nvPr/>
        </p:nvSpPr>
        <p:spPr bwMode="auto">
          <a:xfrm>
            <a:off x="3733800" y="1447800"/>
            <a:ext cx="1524000" cy="685800"/>
          </a:xfrm>
          <a:prstGeom prst="rect">
            <a:avLst/>
          </a:prstGeom>
          <a:solidFill>
            <a:srgbClr val="003366"/>
          </a:solidFill>
          <a:ln w="9525" algn="ctr">
            <a:solidFill>
              <a:schemeClr val="bg2"/>
            </a:solidFill>
            <a:miter lim="800000"/>
            <a:headEnd/>
            <a:tailEnd/>
          </a:ln>
          <a:effectLst/>
        </p:spPr>
        <p:txBody>
          <a:bodyPr wrap="none" anchor="ctr">
            <a:spAutoFit/>
          </a:bodyPr>
          <a:lstStyle/>
          <a:p>
            <a:endParaRPr lang="en-US" dirty="0"/>
          </a:p>
        </p:txBody>
      </p:sp>
      <p:sp>
        <p:nvSpPr>
          <p:cNvPr id="113675" name="Rectangle 11"/>
          <p:cNvSpPr>
            <a:spLocks noChangeArrowheads="1"/>
          </p:cNvSpPr>
          <p:nvPr/>
        </p:nvSpPr>
        <p:spPr bwMode="auto">
          <a:xfrm>
            <a:off x="5410200" y="1447800"/>
            <a:ext cx="1524000" cy="685800"/>
          </a:xfrm>
          <a:prstGeom prst="rect">
            <a:avLst/>
          </a:prstGeom>
          <a:solidFill>
            <a:srgbClr val="003366"/>
          </a:solidFill>
          <a:ln w="9525" algn="ctr">
            <a:solidFill>
              <a:schemeClr val="bg2"/>
            </a:solidFill>
            <a:miter lim="800000"/>
            <a:headEnd/>
            <a:tailEnd/>
          </a:ln>
          <a:effectLst/>
        </p:spPr>
        <p:txBody>
          <a:bodyPr wrap="none" anchor="ctr">
            <a:spAutoFit/>
          </a:bodyPr>
          <a:lstStyle/>
          <a:p>
            <a:endParaRPr lang="en-US" dirty="0"/>
          </a:p>
        </p:txBody>
      </p:sp>
      <p:sp>
        <p:nvSpPr>
          <p:cNvPr id="113676" name="Rectangle 12"/>
          <p:cNvSpPr>
            <a:spLocks noChangeArrowheads="1"/>
          </p:cNvSpPr>
          <p:nvPr/>
        </p:nvSpPr>
        <p:spPr bwMode="auto">
          <a:xfrm>
            <a:off x="7086600" y="1447800"/>
            <a:ext cx="1524000" cy="685800"/>
          </a:xfrm>
          <a:prstGeom prst="rect">
            <a:avLst/>
          </a:prstGeom>
          <a:solidFill>
            <a:srgbClr val="003366"/>
          </a:solidFill>
          <a:ln w="9525" algn="ctr">
            <a:solidFill>
              <a:schemeClr val="bg2"/>
            </a:solidFill>
            <a:miter lim="800000"/>
            <a:headEnd/>
            <a:tailEnd/>
          </a:ln>
          <a:effectLst/>
        </p:spPr>
        <p:txBody>
          <a:bodyPr wrap="none" anchor="ctr">
            <a:spAutoFit/>
          </a:bodyPr>
          <a:lstStyle/>
          <a:p>
            <a:endParaRPr lang="en-US" dirty="0"/>
          </a:p>
        </p:txBody>
      </p:sp>
      <p:sp>
        <p:nvSpPr>
          <p:cNvPr id="113677" name="Text Box 13"/>
          <p:cNvSpPr txBox="1">
            <a:spLocks noChangeArrowheads="1"/>
          </p:cNvSpPr>
          <p:nvPr/>
        </p:nvSpPr>
        <p:spPr bwMode="auto">
          <a:xfrm>
            <a:off x="428167" y="1476375"/>
            <a:ext cx="1382110" cy="584775"/>
          </a:xfrm>
          <a:prstGeom prst="rect">
            <a:avLst/>
          </a:prstGeom>
          <a:noFill/>
          <a:ln w="9525" algn="ctr">
            <a:noFill/>
            <a:miter lim="800000"/>
            <a:headEnd/>
            <a:tailEnd/>
          </a:ln>
          <a:effectLst/>
        </p:spPr>
        <p:txBody>
          <a:bodyPr wrap="none">
            <a:spAutoFit/>
          </a:bodyPr>
          <a:lstStyle/>
          <a:p>
            <a:pPr algn="ctr"/>
            <a:r>
              <a:rPr lang="en-US" sz="1600" b="1" dirty="0" smtClean="0">
                <a:solidFill>
                  <a:schemeClr val="bg1"/>
                </a:solidFill>
              </a:rPr>
              <a:t>New Item</a:t>
            </a:r>
          </a:p>
          <a:p>
            <a:pPr algn="ctr"/>
            <a:r>
              <a:rPr lang="en-US" sz="1600" b="1" dirty="0" smtClean="0">
                <a:solidFill>
                  <a:schemeClr val="bg1"/>
                </a:solidFill>
              </a:rPr>
              <a:t>Introduction</a:t>
            </a:r>
            <a:endParaRPr lang="en-US" sz="1600" b="1" dirty="0">
              <a:solidFill>
                <a:schemeClr val="bg1"/>
              </a:solidFill>
            </a:endParaRPr>
          </a:p>
        </p:txBody>
      </p:sp>
      <p:sp>
        <p:nvSpPr>
          <p:cNvPr id="113678" name="Text Box 14"/>
          <p:cNvSpPr txBox="1">
            <a:spLocks noChangeArrowheads="1"/>
          </p:cNvSpPr>
          <p:nvPr/>
        </p:nvSpPr>
        <p:spPr bwMode="auto">
          <a:xfrm>
            <a:off x="2014644" y="1476375"/>
            <a:ext cx="1632178" cy="584775"/>
          </a:xfrm>
          <a:prstGeom prst="rect">
            <a:avLst/>
          </a:prstGeom>
          <a:noFill/>
          <a:ln w="9525" algn="ctr">
            <a:noFill/>
            <a:miter lim="800000"/>
            <a:headEnd/>
            <a:tailEnd/>
          </a:ln>
          <a:effectLst/>
        </p:spPr>
        <p:txBody>
          <a:bodyPr wrap="none">
            <a:spAutoFit/>
          </a:bodyPr>
          <a:lstStyle/>
          <a:p>
            <a:pPr algn="ctr"/>
            <a:r>
              <a:rPr lang="en-US" sz="1600" b="1" dirty="0" smtClean="0">
                <a:solidFill>
                  <a:schemeClr val="bg1"/>
                </a:solidFill>
              </a:rPr>
              <a:t>Merchandising</a:t>
            </a:r>
          </a:p>
          <a:p>
            <a:pPr algn="ctr"/>
            <a:r>
              <a:rPr lang="en-US" sz="1600" b="1" dirty="0" smtClean="0">
                <a:solidFill>
                  <a:schemeClr val="bg1"/>
                </a:solidFill>
              </a:rPr>
              <a:t>And Marketing</a:t>
            </a:r>
            <a:endParaRPr lang="en-US" sz="1600" b="1" dirty="0">
              <a:solidFill>
                <a:schemeClr val="bg1"/>
              </a:solidFill>
            </a:endParaRPr>
          </a:p>
        </p:txBody>
      </p:sp>
      <p:sp>
        <p:nvSpPr>
          <p:cNvPr id="113679" name="Text Box 15"/>
          <p:cNvSpPr txBox="1">
            <a:spLocks noChangeArrowheads="1"/>
          </p:cNvSpPr>
          <p:nvPr/>
        </p:nvSpPr>
        <p:spPr bwMode="auto">
          <a:xfrm>
            <a:off x="3764974" y="1476375"/>
            <a:ext cx="1540807" cy="584775"/>
          </a:xfrm>
          <a:prstGeom prst="rect">
            <a:avLst/>
          </a:prstGeom>
          <a:noFill/>
          <a:ln w="9525" algn="ctr">
            <a:noFill/>
            <a:miter lim="800000"/>
            <a:headEnd/>
            <a:tailEnd/>
          </a:ln>
          <a:effectLst/>
        </p:spPr>
        <p:txBody>
          <a:bodyPr wrap="none">
            <a:spAutoFit/>
          </a:bodyPr>
          <a:lstStyle/>
          <a:p>
            <a:pPr algn="ctr"/>
            <a:r>
              <a:rPr lang="en-US" sz="1600" b="1" dirty="0" smtClean="0">
                <a:solidFill>
                  <a:schemeClr val="bg1"/>
                </a:solidFill>
              </a:rPr>
              <a:t>Dimensions</a:t>
            </a:r>
          </a:p>
          <a:p>
            <a:pPr algn="ctr"/>
            <a:r>
              <a:rPr lang="en-US" sz="1600" b="1" dirty="0" smtClean="0">
                <a:solidFill>
                  <a:schemeClr val="bg1"/>
                </a:solidFill>
              </a:rPr>
              <a:t>And Logistics</a:t>
            </a:r>
            <a:endParaRPr lang="en-US" sz="1600" b="1" dirty="0">
              <a:solidFill>
                <a:schemeClr val="bg1"/>
              </a:solidFill>
            </a:endParaRPr>
          </a:p>
        </p:txBody>
      </p:sp>
      <p:sp>
        <p:nvSpPr>
          <p:cNvPr id="113680" name="Text Box 16"/>
          <p:cNvSpPr txBox="1">
            <a:spLocks noChangeArrowheads="1"/>
          </p:cNvSpPr>
          <p:nvPr/>
        </p:nvSpPr>
        <p:spPr bwMode="auto">
          <a:xfrm>
            <a:off x="5435738" y="1476375"/>
            <a:ext cx="1494320" cy="584775"/>
          </a:xfrm>
          <a:prstGeom prst="rect">
            <a:avLst/>
          </a:prstGeom>
          <a:noFill/>
          <a:ln w="9525" algn="ctr">
            <a:noFill/>
            <a:miter lim="800000"/>
            <a:headEnd/>
            <a:tailEnd/>
          </a:ln>
          <a:effectLst/>
        </p:spPr>
        <p:txBody>
          <a:bodyPr wrap="none">
            <a:spAutoFit/>
          </a:bodyPr>
          <a:lstStyle/>
          <a:p>
            <a:pPr algn="ctr"/>
            <a:r>
              <a:rPr lang="en-US" sz="1600" b="1" dirty="0" smtClean="0">
                <a:solidFill>
                  <a:schemeClr val="bg1"/>
                </a:solidFill>
              </a:rPr>
              <a:t>Price Change</a:t>
            </a:r>
          </a:p>
          <a:p>
            <a:pPr algn="ctr"/>
            <a:r>
              <a:rPr lang="en-US" sz="1600" b="1" dirty="0" smtClean="0">
                <a:solidFill>
                  <a:schemeClr val="bg1"/>
                </a:solidFill>
              </a:rPr>
              <a:t>Management</a:t>
            </a:r>
            <a:endParaRPr lang="en-US" sz="1600" b="1" dirty="0">
              <a:solidFill>
                <a:schemeClr val="bg1"/>
              </a:solidFill>
            </a:endParaRPr>
          </a:p>
        </p:txBody>
      </p:sp>
      <p:sp>
        <p:nvSpPr>
          <p:cNvPr id="113681" name="Text Box 17"/>
          <p:cNvSpPr txBox="1">
            <a:spLocks noChangeArrowheads="1"/>
          </p:cNvSpPr>
          <p:nvPr/>
        </p:nvSpPr>
        <p:spPr bwMode="auto">
          <a:xfrm>
            <a:off x="7161144" y="1476375"/>
            <a:ext cx="1382110" cy="584775"/>
          </a:xfrm>
          <a:prstGeom prst="rect">
            <a:avLst/>
          </a:prstGeom>
          <a:noFill/>
          <a:ln w="9525" algn="ctr">
            <a:noFill/>
            <a:miter lim="800000"/>
            <a:headEnd/>
            <a:tailEnd/>
          </a:ln>
          <a:effectLst/>
        </p:spPr>
        <p:txBody>
          <a:bodyPr wrap="none">
            <a:spAutoFit/>
          </a:bodyPr>
          <a:lstStyle/>
          <a:p>
            <a:pPr algn="ctr"/>
            <a:r>
              <a:rPr lang="en-US" sz="1600" b="1" dirty="0" smtClean="0">
                <a:solidFill>
                  <a:schemeClr val="bg1"/>
                </a:solidFill>
              </a:rPr>
              <a:t>Promotional</a:t>
            </a:r>
          </a:p>
          <a:p>
            <a:pPr algn="ctr"/>
            <a:r>
              <a:rPr lang="en-US" sz="1600" b="1" dirty="0" smtClean="0">
                <a:solidFill>
                  <a:schemeClr val="bg1"/>
                </a:solidFill>
              </a:rPr>
              <a:t>Pricing</a:t>
            </a:r>
            <a:endParaRPr lang="en-US" sz="1600" b="1" dirty="0">
              <a:solidFill>
                <a:schemeClr val="bg1"/>
              </a:solidFill>
            </a:endParaRPr>
          </a:p>
        </p:txBody>
      </p:sp>
      <p:sp>
        <p:nvSpPr>
          <p:cNvPr id="32" name="Rectangle 9"/>
          <p:cNvSpPr>
            <a:spLocks noChangeArrowheads="1"/>
          </p:cNvSpPr>
          <p:nvPr/>
        </p:nvSpPr>
        <p:spPr bwMode="auto">
          <a:xfrm>
            <a:off x="152400" y="3581400"/>
            <a:ext cx="8839200" cy="2286000"/>
          </a:xfrm>
          <a:prstGeom prst="rect">
            <a:avLst/>
          </a:prstGeom>
          <a:solidFill>
            <a:srgbClr val="CCCCFF"/>
          </a:solidFill>
          <a:ln w="9525">
            <a:solidFill>
              <a:schemeClr val="tx1"/>
            </a:solidFill>
            <a:miter lim="800000"/>
            <a:headEnd/>
            <a:tailEnd/>
          </a:ln>
          <a:effectLst/>
        </p:spPr>
        <p:txBody>
          <a:bodyPr anchor="ctr">
            <a:spAutoFit/>
          </a:bodyPr>
          <a:lstStyle/>
          <a:p>
            <a:endParaRPr lang="en-US" dirty="0"/>
          </a:p>
        </p:txBody>
      </p:sp>
      <p:sp>
        <p:nvSpPr>
          <p:cNvPr id="33" name="Text Box 28"/>
          <p:cNvSpPr txBox="1">
            <a:spLocks noChangeArrowheads="1"/>
          </p:cNvSpPr>
          <p:nvPr/>
        </p:nvSpPr>
        <p:spPr bwMode="auto">
          <a:xfrm>
            <a:off x="1884823" y="3717925"/>
            <a:ext cx="5383205" cy="400110"/>
          </a:xfrm>
          <a:prstGeom prst="rect">
            <a:avLst/>
          </a:prstGeom>
          <a:noFill/>
          <a:ln w="9525">
            <a:noFill/>
            <a:miter lim="800000"/>
            <a:headEnd/>
            <a:tailEnd/>
          </a:ln>
          <a:effectLst/>
        </p:spPr>
        <p:txBody>
          <a:bodyPr wrap="none">
            <a:spAutoFit/>
          </a:bodyPr>
          <a:lstStyle/>
          <a:p>
            <a:r>
              <a:rPr lang="en-US" sz="2000" b="1" dirty="0" smtClean="0"/>
              <a:t>Product and Price Data Quality </a:t>
            </a:r>
            <a:r>
              <a:rPr lang="en-US" sz="2000" b="1" dirty="0"/>
              <a:t>Challenges</a:t>
            </a:r>
          </a:p>
        </p:txBody>
      </p:sp>
      <p:sp>
        <p:nvSpPr>
          <p:cNvPr id="34" name="Rectangle 29"/>
          <p:cNvSpPr>
            <a:spLocks noChangeArrowheads="1"/>
          </p:cNvSpPr>
          <p:nvPr/>
        </p:nvSpPr>
        <p:spPr bwMode="auto">
          <a:xfrm>
            <a:off x="381000" y="4191000"/>
            <a:ext cx="4038600" cy="1447800"/>
          </a:xfrm>
          <a:prstGeom prst="rect">
            <a:avLst/>
          </a:prstGeom>
          <a:solidFill>
            <a:srgbClr val="003366"/>
          </a:solidFill>
          <a:ln w="9525" algn="ctr">
            <a:solidFill>
              <a:schemeClr val="tx1"/>
            </a:solidFill>
            <a:miter lim="800000"/>
            <a:headEnd/>
            <a:tailEnd/>
          </a:ln>
          <a:effectLst/>
        </p:spPr>
        <p:txBody>
          <a:bodyPr wrap="none" anchor="ctr">
            <a:spAutoFit/>
          </a:bodyPr>
          <a:lstStyle/>
          <a:p>
            <a:endParaRPr lang="en-US" dirty="0"/>
          </a:p>
        </p:txBody>
      </p:sp>
      <p:sp>
        <p:nvSpPr>
          <p:cNvPr id="35" name="Rectangle 30"/>
          <p:cNvSpPr>
            <a:spLocks noChangeArrowheads="1"/>
          </p:cNvSpPr>
          <p:nvPr/>
        </p:nvSpPr>
        <p:spPr bwMode="auto">
          <a:xfrm>
            <a:off x="4648200" y="4191000"/>
            <a:ext cx="4038600" cy="1447800"/>
          </a:xfrm>
          <a:prstGeom prst="rect">
            <a:avLst/>
          </a:prstGeom>
          <a:solidFill>
            <a:srgbClr val="003366"/>
          </a:solidFill>
          <a:ln w="9525" algn="ctr">
            <a:solidFill>
              <a:schemeClr val="tx1"/>
            </a:solidFill>
            <a:miter lim="800000"/>
            <a:headEnd/>
            <a:tailEnd/>
          </a:ln>
          <a:effectLst/>
        </p:spPr>
        <p:txBody>
          <a:bodyPr wrap="none" anchor="ctr">
            <a:spAutoFit/>
          </a:bodyPr>
          <a:lstStyle/>
          <a:p>
            <a:endParaRPr lang="en-US" dirty="0"/>
          </a:p>
        </p:txBody>
      </p:sp>
      <p:sp>
        <p:nvSpPr>
          <p:cNvPr id="36" name="Text Box 31"/>
          <p:cNvSpPr txBox="1">
            <a:spLocks noChangeArrowheads="1"/>
          </p:cNvSpPr>
          <p:nvPr/>
        </p:nvSpPr>
        <p:spPr bwMode="auto">
          <a:xfrm>
            <a:off x="457200" y="4191000"/>
            <a:ext cx="4114800" cy="1354217"/>
          </a:xfrm>
          <a:prstGeom prst="rect">
            <a:avLst/>
          </a:prstGeom>
          <a:noFill/>
          <a:ln w="9525">
            <a:noFill/>
            <a:miter lim="800000"/>
            <a:headEnd/>
            <a:tailEnd/>
          </a:ln>
          <a:effectLst/>
        </p:spPr>
        <p:txBody>
          <a:bodyPr>
            <a:spAutoFit/>
          </a:bodyPr>
          <a:lstStyle/>
          <a:p>
            <a:pPr marL="339725" indent="-339725" algn="ctr"/>
            <a:r>
              <a:rPr lang="en-US" sz="1800" b="1" u="sng" dirty="0" smtClean="0">
                <a:solidFill>
                  <a:schemeClr val="bg1"/>
                </a:solidFill>
              </a:rPr>
              <a:t>Item attributes</a:t>
            </a:r>
            <a:endParaRPr lang="en-US" sz="1800" b="1" u="sng" dirty="0">
              <a:solidFill>
                <a:schemeClr val="bg1"/>
              </a:solidFill>
            </a:endParaRPr>
          </a:p>
          <a:p>
            <a:pPr marL="339725" indent="-339725"/>
            <a:endParaRPr lang="en-US" sz="800" dirty="0">
              <a:solidFill>
                <a:schemeClr val="bg1"/>
              </a:solidFill>
            </a:endParaRPr>
          </a:p>
          <a:p>
            <a:pPr marL="339725" indent="-339725">
              <a:buFontTx/>
              <a:buChar char="–"/>
            </a:pPr>
            <a:r>
              <a:rPr lang="en-US" sz="1400" dirty="0" smtClean="0">
                <a:solidFill>
                  <a:schemeClr val="bg1"/>
                </a:solidFill>
              </a:rPr>
              <a:t>Proprietary product identification systems</a:t>
            </a:r>
          </a:p>
          <a:p>
            <a:pPr marL="339725" indent="-339725">
              <a:buFontTx/>
              <a:buChar char="–"/>
            </a:pPr>
            <a:r>
              <a:rPr lang="en-US" sz="1400" dirty="0" smtClean="0">
                <a:solidFill>
                  <a:schemeClr val="bg1"/>
                </a:solidFill>
              </a:rPr>
              <a:t>Descriptive data for multiple channels</a:t>
            </a:r>
          </a:p>
          <a:p>
            <a:pPr marL="339725" indent="-339725">
              <a:buFontTx/>
              <a:buChar char="–"/>
            </a:pPr>
            <a:r>
              <a:rPr lang="en-US" sz="1400" dirty="0" smtClean="0">
                <a:solidFill>
                  <a:schemeClr val="bg1"/>
                </a:solidFill>
              </a:rPr>
              <a:t>Lead time and quantity requirements</a:t>
            </a:r>
          </a:p>
          <a:p>
            <a:pPr marL="339725" indent="-339725">
              <a:buFontTx/>
              <a:buChar char="–"/>
            </a:pPr>
            <a:r>
              <a:rPr lang="en-US" sz="1400" dirty="0" smtClean="0">
                <a:solidFill>
                  <a:schemeClr val="bg1"/>
                </a:solidFill>
              </a:rPr>
              <a:t>Logistics information for freight optimization</a:t>
            </a:r>
            <a:endParaRPr lang="en-US" sz="700" dirty="0">
              <a:solidFill>
                <a:schemeClr val="bg1"/>
              </a:solidFill>
            </a:endParaRPr>
          </a:p>
        </p:txBody>
      </p:sp>
      <p:sp>
        <p:nvSpPr>
          <p:cNvPr id="37" name="Text Box 32"/>
          <p:cNvSpPr txBox="1">
            <a:spLocks noChangeArrowheads="1"/>
          </p:cNvSpPr>
          <p:nvPr/>
        </p:nvSpPr>
        <p:spPr bwMode="auto">
          <a:xfrm>
            <a:off x="4648200" y="4191000"/>
            <a:ext cx="4038600" cy="1354217"/>
          </a:xfrm>
          <a:prstGeom prst="rect">
            <a:avLst/>
          </a:prstGeom>
          <a:noFill/>
          <a:ln w="9525">
            <a:noFill/>
            <a:miter lim="800000"/>
            <a:headEnd/>
            <a:tailEnd/>
          </a:ln>
          <a:effectLst/>
        </p:spPr>
        <p:txBody>
          <a:bodyPr>
            <a:spAutoFit/>
          </a:bodyPr>
          <a:lstStyle/>
          <a:p>
            <a:pPr marL="339725" indent="-339725" algn="ctr"/>
            <a:r>
              <a:rPr lang="en-US" sz="1800" b="1" u="sng" dirty="0" smtClean="0">
                <a:solidFill>
                  <a:schemeClr val="bg1"/>
                </a:solidFill>
              </a:rPr>
              <a:t>Price and promotional data</a:t>
            </a:r>
            <a:endParaRPr lang="en-US" sz="1800" b="1" u="sng" dirty="0">
              <a:solidFill>
                <a:schemeClr val="bg1"/>
              </a:solidFill>
            </a:endParaRPr>
          </a:p>
          <a:p>
            <a:pPr marL="339725" indent="-339725"/>
            <a:endParaRPr lang="en-US" sz="800" dirty="0">
              <a:solidFill>
                <a:schemeClr val="bg1"/>
              </a:solidFill>
            </a:endParaRPr>
          </a:p>
          <a:p>
            <a:pPr marL="339725" indent="-339725">
              <a:buFontTx/>
              <a:buChar char="–"/>
            </a:pPr>
            <a:r>
              <a:rPr lang="en-US" sz="1400" dirty="0" smtClean="0">
                <a:solidFill>
                  <a:schemeClr val="bg1"/>
                </a:solidFill>
              </a:rPr>
              <a:t>Customer specific pricing scenarios</a:t>
            </a:r>
          </a:p>
          <a:p>
            <a:pPr marL="339725" indent="-339725">
              <a:buFontTx/>
              <a:buChar char="–"/>
            </a:pPr>
            <a:r>
              <a:rPr lang="en-US" sz="1400" dirty="0" smtClean="0">
                <a:solidFill>
                  <a:schemeClr val="bg1"/>
                </a:solidFill>
              </a:rPr>
              <a:t>Price-date window agreements</a:t>
            </a:r>
          </a:p>
          <a:p>
            <a:pPr marL="339725" indent="-339725">
              <a:buFontTx/>
              <a:buChar char="–"/>
            </a:pPr>
            <a:r>
              <a:rPr lang="en-US" sz="1400" dirty="0" smtClean="0">
                <a:solidFill>
                  <a:schemeClr val="bg1"/>
                </a:solidFill>
              </a:rPr>
              <a:t>Price brackets/quantity buy conditions</a:t>
            </a:r>
          </a:p>
          <a:p>
            <a:pPr marL="339725" indent="-339725">
              <a:buFontTx/>
              <a:buChar char="–"/>
            </a:pPr>
            <a:r>
              <a:rPr lang="en-US" sz="1400" dirty="0" smtClean="0">
                <a:solidFill>
                  <a:schemeClr val="bg1"/>
                </a:solidFill>
              </a:rPr>
              <a:t>Ads, markdowns and other deductions</a:t>
            </a:r>
          </a:p>
        </p:txBody>
      </p:sp>
      <p:pic>
        <p:nvPicPr>
          <p:cNvPr id="29" name="Picture 75" descr="Truck"/>
          <p:cNvPicPr>
            <a:picLocks noChangeAspect="1" noChangeArrowheads="1"/>
          </p:cNvPicPr>
          <p:nvPr/>
        </p:nvPicPr>
        <p:blipFill>
          <a:blip r:embed="rId3" cstate="screen"/>
          <a:srcRect/>
          <a:stretch>
            <a:fillRect/>
          </a:stretch>
        </p:blipFill>
        <p:spPr bwMode="auto">
          <a:xfrm>
            <a:off x="3933372" y="2369460"/>
            <a:ext cx="1143000" cy="916983"/>
          </a:xfrm>
          <a:prstGeom prst="rect">
            <a:avLst/>
          </a:prstGeom>
          <a:noFill/>
          <a:ln w="9525">
            <a:noFill/>
            <a:miter lim="800000"/>
            <a:headEnd/>
            <a:tailEnd/>
          </a:ln>
        </p:spPr>
      </p:pic>
      <p:pic>
        <p:nvPicPr>
          <p:cNvPr id="30" name="Picture 38" descr="tech_02"/>
          <p:cNvPicPr>
            <a:picLocks noChangeAspect="1" noChangeArrowheads="1"/>
          </p:cNvPicPr>
          <p:nvPr/>
        </p:nvPicPr>
        <p:blipFill>
          <a:blip r:embed="rId4" cstate="print"/>
          <a:srcRect/>
          <a:stretch>
            <a:fillRect/>
          </a:stretch>
        </p:blipFill>
        <p:spPr bwMode="auto">
          <a:xfrm>
            <a:off x="2256972" y="2347686"/>
            <a:ext cx="1143000" cy="1073150"/>
          </a:xfrm>
          <a:prstGeom prst="rect">
            <a:avLst/>
          </a:prstGeom>
          <a:noFill/>
          <a:ln w="9525">
            <a:noFill/>
            <a:miter lim="800000"/>
            <a:headEnd/>
            <a:tailEnd/>
          </a:ln>
        </p:spPr>
      </p:pic>
      <p:pic>
        <p:nvPicPr>
          <p:cNvPr id="38" name="Picture 37" descr="pound-symbol.png"/>
          <p:cNvPicPr>
            <a:picLocks noChangeAspect="1"/>
          </p:cNvPicPr>
          <p:nvPr/>
        </p:nvPicPr>
        <p:blipFill>
          <a:blip r:embed="rId5" cstate="print"/>
          <a:stretch>
            <a:fillRect/>
          </a:stretch>
        </p:blipFill>
        <p:spPr>
          <a:xfrm>
            <a:off x="5715000" y="2329397"/>
            <a:ext cx="609600" cy="856489"/>
          </a:xfrm>
          <a:prstGeom prst="rect">
            <a:avLst/>
          </a:prstGeom>
        </p:spPr>
      </p:pic>
      <p:pic>
        <p:nvPicPr>
          <p:cNvPr id="39" name="Picture 7" descr="cash"/>
          <p:cNvPicPr>
            <a:picLocks noChangeAspect="1" noChangeArrowheads="1"/>
          </p:cNvPicPr>
          <p:nvPr/>
        </p:nvPicPr>
        <p:blipFill>
          <a:blip r:embed="rId6" cstate="print"/>
          <a:srcRect/>
          <a:stretch>
            <a:fillRect/>
          </a:stretch>
        </p:blipFill>
        <p:spPr bwMode="auto">
          <a:xfrm>
            <a:off x="7449456" y="2438400"/>
            <a:ext cx="777875" cy="914400"/>
          </a:xfrm>
          <a:prstGeom prst="rect">
            <a:avLst/>
          </a:prstGeom>
          <a:noFill/>
          <a:ln w="9525">
            <a:noFill/>
            <a:miter lim="800000"/>
            <a:headEnd/>
            <a:tailEnd/>
          </a:ln>
        </p:spPr>
      </p:pic>
      <p:pic>
        <p:nvPicPr>
          <p:cNvPr id="40" name="Picture 39" descr="pound-symbol.png"/>
          <p:cNvPicPr>
            <a:picLocks noChangeAspect="1"/>
          </p:cNvPicPr>
          <p:nvPr/>
        </p:nvPicPr>
        <p:blipFill>
          <a:blip r:embed="rId5" cstate="print"/>
          <a:stretch>
            <a:fillRect/>
          </a:stretch>
        </p:blipFill>
        <p:spPr>
          <a:xfrm>
            <a:off x="6019800" y="2576286"/>
            <a:ext cx="609600" cy="85648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GXS Active Catalogue?</a:t>
            </a:r>
            <a:endParaRPr lang="en-US" sz="3200" dirty="0"/>
          </a:p>
        </p:txBody>
      </p:sp>
      <p:sp>
        <p:nvSpPr>
          <p:cNvPr id="3" name="Content Placeholder 2"/>
          <p:cNvSpPr>
            <a:spLocks noGrp="1"/>
          </p:cNvSpPr>
          <p:nvPr>
            <p:ph idx="1"/>
          </p:nvPr>
        </p:nvSpPr>
        <p:spPr>
          <a:xfrm>
            <a:off x="611560" y="1340768"/>
            <a:ext cx="7848600" cy="5112568"/>
          </a:xfrm>
        </p:spPr>
        <p:txBody>
          <a:bodyPr/>
          <a:lstStyle/>
          <a:p>
            <a:pPr marL="0" indent="0">
              <a:buNone/>
            </a:pPr>
            <a:r>
              <a:rPr lang="en-US" sz="2000" b="1" u="sng" dirty="0">
                <a:hlinkClick r:id="rId2"/>
              </a:rPr>
              <a:t>GXS </a:t>
            </a:r>
            <a:r>
              <a:rPr lang="en-US" sz="2000" b="1" u="sng" dirty="0" smtClean="0">
                <a:hlinkClick r:id="rId2"/>
              </a:rPr>
              <a:t>Active Catalogue</a:t>
            </a:r>
            <a:r>
              <a:rPr lang="en-US" sz="2000" dirty="0" smtClean="0"/>
              <a:t> </a:t>
            </a:r>
            <a:r>
              <a:rPr lang="en-US" sz="2000" dirty="0"/>
              <a:t>is the </a:t>
            </a:r>
            <a:r>
              <a:rPr lang="en-US" sz="2000" dirty="0" smtClean="0"/>
              <a:t>world’s leading </a:t>
            </a:r>
            <a:r>
              <a:rPr lang="en-US" sz="2000" dirty="0"/>
              <a:t>product data </a:t>
            </a:r>
            <a:r>
              <a:rPr lang="en-US" sz="2000" dirty="0" smtClean="0"/>
              <a:t>synchronization </a:t>
            </a:r>
            <a:r>
              <a:rPr lang="en-US" sz="2000" dirty="0"/>
              <a:t>application, allowing marketers, manufacturers and suppliers to share their latest product information such as price, </a:t>
            </a:r>
            <a:r>
              <a:rPr lang="en-US" sz="2000" dirty="0" smtClean="0"/>
              <a:t>packaging, </a:t>
            </a:r>
            <a:r>
              <a:rPr lang="en-US" sz="2000" dirty="0"/>
              <a:t>color, size and more than 600 additional product </a:t>
            </a:r>
            <a:r>
              <a:rPr lang="en-US" sz="2000" dirty="0" smtClean="0"/>
              <a:t>and image attributes </a:t>
            </a:r>
            <a:r>
              <a:rPr lang="en-US" sz="2000" dirty="0"/>
              <a:t>with retailers. It provides extensive data validations and comprehensive data attribute support. </a:t>
            </a:r>
            <a:r>
              <a:rPr lang="en-US" sz="2000" dirty="0" smtClean="0"/>
              <a:t>GXS Active </a:t>
            </a:r>
            <a:r>
              <a:rPr lang="en-US" sz="2000" dirty="0"/>
              <a:t>Catalogue enables better management of new item introductions and item maintenance processes.</a:t>
            </a:r>
          </a:p>
          <a:p>
            <a:pPr marL="0" indent="0">
              <a:buNone/>
            </a:pPr>
            <a:endParaRPr lang="en-US" sz="2000" dirty="0" smtClean="0"/>
          </a:p>
          <a:p>
            <a:pPr marL="0" indent="0">
              <a:buNone/>
            </a:pPr>
            <a:r>
              <a:rPr lang="en-US" sz="2000" b="1" i="1" dirty="0" smtClean="0">
                <a:solidFill>
                  <a:srgbClr val="004E9E"/>
                </a:solidFill>
              </a:rPr>
              <a:t>Key Statistics:</a:t>
            </a:r>
          </a:p>
          <a:p>
            <a:r>
              <a:rPr lang="en-US" sz="2000" dirty="0" smtClean="0"/>
              <a:t>Over 150M items stored</a:t>
            </a:r>
          </a:p>
          <a:p>
            <a:r>
              <a:rPr lang="en-US" sz="2000" dirty="0" smtClean="0"/>
              <a:t>Over 600 attributes</a:t>
            </a:r>
          </a:p>
          <a:p>
            <a:r>
              <a:rPr lang="en-US" sz="2000" dirty="0" smtClean="0"/>
              <a:t>Over 5,500 suppliers/manufacturers/distributors</a:t>
            </a:r>
          </a:p>
          <a:p>
            <a:r>
              <a:rPr lang="en-US" sz="2000" dirty="0" smtClean="0"/>
              <a:t>Over 180 retail hubs</a:t>
            </a:r>
            <a:endParaRPr lang="en-US" sz="2000" dirty="0"/>
          </a:p>
        </p:txBody>
      </p:sp>
    </p:spTree>
    <p:extLst>
      <p:ext uri="{BB962C8B-B14F-4D97-AF65-F5344CB8AC3E}">
        <p14:creationId xmlns:p14="http://schemas.microsoft.com/office/powerpoint/2010/main" val="801712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GXS_PPT_Template_Generic_V04">
  <a:themeElements>
    <a:clrScheme name="">
      <a:dk1>
        <a:srgbClr val="000000"/>
      </a:dk1>
      <a:lt1>
        <a:srgbClr val="FFFFFF"/>
      </a:lt1>
      <a:dk2>
        <a:srgbClr val="F6FBFF"/>
      </a:dk2>
      <a:lt2>
        <a:srgbClr val="000000"/>
      </a:lt2>
      <a:accent1>
        <a:srgbClr val="79889B"/>
      </a:accent1>
      <a:accent2>
        <a:srgbClr val="5C81AA"/>
      </a:accent2>
      <a:accent3>
        <a:srgbClr val="FFFFFF"/>
      </a:accent3>
      <a:accent4>
        <a:srgbClr val="000000"/>
      </a:accent4>
      <a:accent5>
        <a:srgbClr val="BEC3CB"/>
      </a:accent5>
      <a:accent6>
        <a:srgbClr val="53749A"/>
      </a:accent6>
      <a:hlink>
        <a:srgbClr val="004E9E"/>
      </a:hlink>
      <a:folHlink>
        <a:srgbClr val="C67901"/>
      </a:folHlink>
    </a:clrScheme>
    <a:fontScheme name="GXS_MainTemplate_Graphics_V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GXS_MainTemplate_Graphics_V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XS_MainTemplate_Graphics_V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XS_MainTemplate_Graphics_V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XS_MainTemplate_Graphics_V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XS_MainTemplate_Graphics_V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XS_MainTemplate_Graphics_V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XS_MainTemplate_Graphics_V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XS_MainTemplate_Graphics_V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XS_MainTemplate_Graphics_V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XS_MainTemplate_Graphics_V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XS_MainTemplate_Graphics_V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XS_MainTemplate_Graphics_V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XS_MainTemplate_Graphics_V6 13">
        <a:dk1>
          <a:srgbClr val="000000"/>
        </a:dk1>
        <a:lt1>
          <a:srgbClr val="FFFFFF"/>
        </a:lt1>
        <a:dk2>
          <a:srgbClr val="FFFFFF"/>
        </a:dk2>
        <a:lt2>
          <a:srgbClr val="000000"/>
        </a:lt2>
        <a:accent1>
          <a:srgbClr val="CCCCCC"/>
        </a:accent1>
        <a:accent2>
          <a:srgbClr val="7598A6"/>
        </a:accent2>
        <a:accent3>
          <a:srgbClr val="FFFFFF"/>
        </a:accent3>
        <a:accent4>
          <a:srgbClr val="000000"/>
        </a:accent4>
        <a:accent5>
          <a:srgbClr val="E2E2E2"/>
        </a:accent5>
        <a:accent6>
          <a:srgbClr val="698996"/>
        </a:accent6>
        <a:hlink>
          <a:srgbClr val="A3C3CE"/>
        </a:hlink>
        <a:folHlink>
          <a:srgbClr val="CC6600"/>
        </a:folHlink>
      </a:clrScheme>
      <a:clrMap bg1="lt1" tx1="dk1" bg2="lt2" tx2="dk2" accent1="accent1" accent2="accent2" accent3="accent3" accent4="accent4" accent5="accent5" accent6="accent6" hlink="hlink" folHlink="folHlink"/>
    </a:extraClrScheme>
    <a:extraClrScheme>
      <a:clrScheme name="GXS_MainTemplate_Graphics_V6 14">
        <a:dk1>
          <a:srgbClr val="000000"/>
        </a:dk1>
        <a:lt1>
          <a:srgbClr val="FFFFFF"/>
        </a:lt1>
        <a:dk2>
          <a:srgbClr val="FFFFFF"/>
        </a:dk2>
        <a:lt2>
          <a:srgbClr val="000000"/>
        </a:lt2>
        <a:accent1>
          <a:srgbClr val="79889B"/>
        </a:accent1>
        <a:accent2>
          <a:srgbClr val="5C81AA"/>
        </a:accent2>
        <a:accent3>
          <a:srgbClr val="FFFFFF"/>
        </a:accent3>
        <a:accent4>
          <a:srgbClr val="000000"/>
        </a:accent4>
        <a:accent5>
          <a:srgbClr val="BEC3CB"/>
        </a:accent5>
        <a:accent6>
          <a:srgbClr val="53749A"/>
        </a:accent6>
        <a:hlink>
          <a:srgbClr val="004E9E"/>
        </a:hlink>
        <a:folHlink>
          <a:srgbClr val="C679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Type xmlns="631e412f-a03f-4ef9-8e71-dd43388f6e4f">Presentation</Document_x0020_Type>
    <Product xmlns="c1fce315-3ff6-4bb3-b937-7b97def55c95">
      <Value>Active Catalogue</Value>
      <Value>Catalogue</Value>
    </Product>
    <Region xmlns="631e412f-a03f-4ef9-8e71-dd43388f6e4f">
      <Value>Global</Value>
    </Region>
    <Language xmlns="http://schemas.microsoft.com/sharepoint/v3">English</Language>
    <Offering_x0020_Type xmlns="c1fce315-3ff6-4bb3-b937-7b97def55c95"/>
    <Infrastructure_x0020_Initiatives xmlns="631e412f-a03f-4ef9-8e71-dd43388f6e4f"/>
    <Document_x0020_URL xmlns="c1fce315-3ff6-4bb3-b937-7b97def55c95">http://sharepoint.gxs.com/Offerings/Documents/GXS%20Active%20Catalogue%20Overview.pptx</Document_x0020_URL>
    <Customer_x0020_HQ_x0020_Locatio xmlns="631e412f-a03f-4ef9-8e71-dd43388f6e4f" xsi:nil="true"/>
    <Technical_x0020_Area xmlns="c1fce315-3ff6-4bb3-b937-7b97def55c95" xsi:nil="true"/>
    <Event_x0020_Name xmlns="c1fce315-3ff6-4bb3-b937-7b97def55c95" xsi:nil="true"/>
    <Solution xmlns="c1fce315-3ff6-4bb3-b937-7b97def55c95"/>
    <Audience1 xmlns="631e412f-a03f-4ef9-8e71-dd43388f6e4f">External</Audience1>
    <Status xmlns="c1fce315-3ff6-4bb3-b937-7b97def55c95">Final</Status>
    <Industry xmlns="c1fce315-3ff6-4bb3-b937-7b97def55c95">
      <Value>Consumer Products</Value>
      <Value>Retail</Value>
    </Industry>
    <Event_x0020_Date xmlns="c1fce315-3ff6-4bb3-b937-7b97def55c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D71FF81886414F9FD4C95AFEA673C0" ma:contentTypeVersion="24" ma:contentTypeDescription="Create a new document." ma:contentTypeScope="" ma:versionID="949924b4bb4b4fb8f892daa7b61c18dd">
  <xsd:schema xmlns:xsd="http://www.w3.org/2001/XMLSchema" xmlns:xs="http://www.w3.org/2001/XMLSchema" xmlns:p="http://schemas.microsoft.com/office/2006/metadata/properties" xmlns:ns1="http://schemas.microsoft.com/sharepoint/v3" xmlns:ns2="631e412f-a03f-4ef9-8e71-dd43388f6e4f" xmlns:ns3="c1fce315-3ff6-4bb3-b937-7b97def55c95" targetNamespace="http://schemas.microsoft.com/office/2006/metadata/properties" ma:root="true" ma:fieldsID="d6d0f498253b6e103b1098d16261b860" ns1:_="" ns2:_="" ns3:_="">
    <xsd:import namespace="http://schemas.microsoft.com/sharepoint/v3"/>
    <xsd:import namespace="631e412f-a03f-4ef9-8e71-dd43388f6e4f"/>
    <xsd:import namespace="c1fce315-3ff6-4bb3-b937-7b97def55c95"/>
    <xsd:element name="properties">
      <xsd:complexType>
        <xsd:sequence>
          <xsd:element name="documentManagement">
            <xsd:complexType>
              <xsd:all>
                <xsd:element ref="ns2:Document_x0020_Type" minOccurs="0"/>
                <xsd:element ref="ns2:Audience1" minOccurs="0"/>
                <xsd:element ref="ns3:Product" minOccurs="0"/>
                <xsd:element ref="ns3:Industry" minOccurs="0"/>
                <xsd:element ref="ns3:Solution" minOccurs="0"/>
                <xsd:element ref="ns2:Infrastructure_x0020_Initiatives" minOccurs="0"/>
                <xsd:element ref="ns3:Offering_x0020_Type" minOccurs="0"/>
                <xsd:element ref="ns2:Region" minOccurs="0"/>
                <xsd:element ref="ns1:Language" minOccurs="0"/>
                <xsd:element ref="ns3:Status" minOccurs="0"/>
                <xsd:element ref="ns3:Event_x0020_Name" minOccurs="0"/>
                <xsd:element ref="ns3:Event_x0020_Date" minOccurs="0"/>
                <xsd:element ref="ns2:Customer_x0020_HQ_x0020_Locatio" minOccurs="0"/>
                <xsd:element ref="ns3:Document_x0020_URL" minOccurs="0"/>
                <xsd:element ref="ns3:Technical_x0020_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0" nillable="true" ma:displayName="Language" ma:default="English" ma:format="Dropdown" ma:internalName="Languag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631e412f-a03f-4ef9-8e71-dd43388f6e4f" elementFormDefault="qualified">
    <xsd:import namespace="http://schemas.microsoft.com/office/2006/documentManagement/types"/>
    <xsd:import namespace="http://schemas.microsoft.com/office/infopath/2007/PartnerControls"/>
    <xsd:element name="Document_x0020_Type" ma:index="2" nillable="true" ma:displayName="Document Type" ma:description="The type or class of document. Focused n Marketing and Sales" ma:format="Dropdown" ma:internalName="Document_x0020_Type">
      <xsd:simpleType>
        <xsd:restriction base="dms:Choice">
          <xsd:enumeration value="Analyst Report"/>
          <xsd:enumeration value="Announcement"/>
          <xsd:enumeration value="Best Practices"/>
          <xsd:enumeration value="Brochure"/>
          <xsd:enumeration value="Buyer Persona"/>
          <xsd:enumeration value="Case Study"/>
          <xsd:enumeration value="Community of Interest"/>
          <xsd:enumeration value="Country Template"/>
          <xsd:enumeration value="Customer Forum"/>
          <xsd:enumeration value="Customer Reference"/>
          <xsd:enumeration value="Datasheet"/>
          <xsd:enumeration value="Demos"/>
          <xsd:enumeration value="Documentation"/>
          <xsd:enumeration value="e-Book"/>
          <xsd:enumeration value="FAQs"/>
          <xsd:enumeration value="Industry Association - AFP"/>
          <xsd:enumeration value="Industry Association - AIAG"/>
          <xsd:enumeration value="Industry Association - Asia B2B"/>
          <xsd:enumeration value="Industry Association - EDIFICE"/>
          <xsd:enumeration value="Industry Association - EDIFICE Plenary"/>
          <xsd:enumeration value="Industry Association – EuroFinance"/>
          <xsd:enumeration value="Industry Association - NACHA"/>
          <xsd:enumeration value="Industry Association - OAGi"/>
          <xsd:enumeration value="Industry Association - Odette"/>
          <xsd:enumeration value="Industry Association - Rosettanet"/>
          <xsd:enumeration value="Industry Association – SWIFT"/>
          <xsd:enumeration value="Industry Research"/>
          <xsd:enumeration value="Industry Standards"/>
          <xsd:enumeration value="Insurance"/>
          <xsd:enumeration value="Legal Documents"/>
          <xsd:enumeration value="Marketing Information Document"/>
          <xsd:enumeration value="Media Article"/>
          <xsd:enumeration value="News Letters"/>
          <xsd:enumeration value="Ordering Forms and Procedures"/>
          <xsd:enumeration value="Other/General"/>
          <xsd:enumeration value="Podcast"/>
          <xsd:enumeration value="Presentation"/>
          <xsd:enumeration value="Press Release"/>
          <xsd:enumeration value="Pricing/ROI"/>
          <xsd:enumeration value="Process"/>
          <xsd:enumeration value="Product Availability"/>
          <xsd:enumeration value="Product Release Notes"/>
          <xsd:enumeration value="Prospect Qualification"/>
          <xsd:enumeration value="Reference"/>
          <xsd:enumeration value="Sales Campaign Resource Briefs"/>
          <xsd:enumeration value="Sales Tools"/>
          <xsd:enumeration value="Sales Training"/>
          <xsd:enumeration value="Sales Tools &amp; Training"/>
          <xsd:enumeration value="Service Description"/>
          <xsd:enumeration value="Solution Brief"/>
          <xsd:enumeration value="TCO"/>
          <xsd:enumeration value="Technical Documentation &amp; Guides"/>
          <xsd:enumeration value="Technical Processes"/>
          <xsd:enumeration value="Technical Training"/>
          <xsd:enumeration value="Training"/>
          <xsd:enumeration value="Webinar/Webcast"/>
          <xsd:enumeration value="White Paper"/>
          <xsd:enumeration value="White Papers and Reports"/>
        </xsd:restriction>
      </xsd:simpleType>
    </xsd:element>
    <xsd:element name="Audience1" ma:index="3" nillable="true" ma:displayName="Audience" ma:format="Dropdown" ma:internalName="Audience1">
      <xsd:simpleType>
        <xsd:restriction base="dms:Choice">
          <xsd:enumeration value="Internal"/>
          <xsd:enumeration value="External"/>
        </xsd:restriction>
      </xsd:simpleType>
    </xsd:element>
    <xsd:element name="Infrastructure_x0020_Initiatives" ma:index="7" nillable="true" ma:displayName="Infrastructure Initiatives" ma:internalName="Infrastructure_x0020_Initiatives">
      <xsd:complexType>
        <xsd:complexContent>
          <xsd:extension base="dms:MultiChoice">
            <xsd:sequence>
              <xsd:element name="Value" maxOccurs="unbounded" minOccurs="0" nillable="true">
                <xsd:simpleType>
                  <xsd:restriction base="dms:Choice">
                    <xsd:enumeration value="Data Center"/>
                    <xsd:enumeration value="ONEStack"/>
                    <xsd:enumeration value="Trading Grid (Platform)"/>
                  </xsd:restriction>
                </xsd:simpleType>
              </xsd:element>
            </xsd:sequence>
          </xsd:extension>
        </xsd:complexContent>
      </xsd:complexType>
    </xsd:element>
    <xsd:element name="Region" ma:index="9" nillable="true" ma:displayName="Region" ma:description="The geographic region for this item." ma:internalName="Region">
      <xsd:complexType>
        <xsd:complexContent>
          <xsd:extension base="dms:MultiChoice">
            <xsd:sequence>
              <xsd:element name="Value" maxOccurs="unbounded" minOccurs="0" nillable="true">
                <xsd:simpleType>
                  <xsd:restriction base="dms:Choice">
                    <xsd:enumeration value="Americas"/>
                    <xsd:enumeration value="ASPAC"/>
                    <xsd:enumeration value="EMEA"/>
                    <xsd:enumeration value="Global"/>
                  </xsd:restriction>
                </xsd:simpleType>
              </xsd:element>
            </xsd:sequence>
          </xsd:extension>
        </xsd:complexContent>
      </xsd:complexType>
    </xsd:element>
    <xsd:element name="Customer_x0020_HQ_x0020_Locatio" ma:index="15" nillable="true" ma:displayName="Customer HQ Location" ma:description="Country list to be associated to a Customer's location." ma:format="Dropdown" ma:internalName="Customer_x0020_HQ_x0020_Locatio">
      <xsd:simpleType>
        <xsd:union memberTypes="dms:Text">
          <xsd:simpleType>
            <xsd:restriction base="dms:Choice">
              <xsd:enumeration value="Algeria"/>
              <xsd:enumeration value="Australia"/>
              <xsd:enumeration value="Bahrain"/>
              <xsd:enumeration value="Belgium"/>
              <xsd:enumeration value="Brazil"/>
              <xsd:enumeration value="Bulgaria"/>
              <xsd:enumeration value="Canada"/>
              <xsd:enumeration value="China"/>
              <xsd:enumeration value="Croatia"/>
              <xsd:enumeration value="Czech Republic"/>
              <xsd:enumeration value="Denmark"/>
              <xsd:enumeration value="Egypt"/>
              <xsd:enumeration value="France"/>
              <xsd:enumeration value="Germany"/>
              <xsd:enumeration value="Hong Kong"/>
              <xsd:enumeration value="Hungary"/>
              <xsd:enumeration value="India"/>
              <xsd:enumeration value="Ireland"/>
              <xsd:enumeration value="Israel"/>
              <xsd:enumeration value="Italy"/>
              <xsd:enumeration value="Japan"/>
              <xsd:enumeration value="Korea"/>
              <xsd:enumeration value="Kuwait"/>
              <xsd:enumeration value="Libya"/>
              <xsd:enumeration value="Luxemburg"/>
              <xsd:enumeration value="Malaysia"/>
              <xsd:enumeration value="Malta"/>
              <xsd:enumeration value="Mexico"/>
              <xsd:enumeration value="Morocco"/>
              <xsd:enumeration value="N. Ireland"/>
              <xsd:enumeration value="Netherlands"/>
              <xsd:enumeration value="New Zealand"/>
              <xsd:enumeration value="Oman"/>
              <xsd:enumeration value="Philippines"/>
              <xsd:enumeration value="Poland"/>
              <xsd:enumeration value="Portugal"/>
              <xsd:enumeration value="Qatar"/>
              <xsd:enumeration value="Romania"/>
              <xsd:enumeration value="S. Africa"/>
              <xsd:enumeration value="Saudi Arabia"/>
              <xsd:enumeration value="Singapore"/>
              <xsd:enumeration value="Slovakia"/>
              <xsd:enumeration value="Slovenia"/>
              <xsd:enumeration value="Spain"/>
              <xsd:enumeration value="Switzerland"/>
              <xsd:enumeration value="Taiwan"/>
              <xsd:enumeration value="Thailand"/>
              <xsd:enumeration value="Tunisia"/>
              <xsd:enumeration value="Turkey"/>
              <xsd:enumeration value="UK"/>
              <xsd:enumeration value="United Arab Emirates"/>
              <xsd:enumeration value="US"/>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fce315-3ff6-4bb3-b937-7b97def55c95" elementFormDefault="qualified">
    <xsd:import namespace="http://schemas.microsoft.com/office/2006/documentManagement/types"/>
    <xsd:import namespace="http://schemas.microsoft.com/office/infopath/2007/PartnerControls"/>
    <xsd:element name="Product" ma:index="4" nillable="true" ma:displayName="Product" ma:description="This is the product list used for Marketing's Offering site.  Anything changed here should aslo be changed on the Product List that is housed on the Offerings site and used for WorkFlow purposes.  Considering removing the link of offerings to this list and strictly using the produt List on their site when time allows to make this change throughout their system." ma:internalName="Product">
      <xsd:complexType>
        <xsd:complexContent>
          <xsd:extension base="dms:MultiChoice">
            <xsd:sequence>
              <xsd:element name="Value" maxOccurs="unbounded" minOccurs="0" nillable="true">
                <xsd:simpleType>
                  <xsd:restriction base="dms:Choice">
                    <xsd:enumeration value="Accounting Package Accelerators"/>
                    <xsd:enumeration value="Active Boletos (for Brazil only)"/>
                    <xsd:enumeration value="Active Catalogue"/>
                    <xsd:enumeration value="Active Commerce"/>
                    <xsd:enumeration value="Active Community"/>
                    <xsd:enumeration value="Active Documents"/>
                    <xsd:enumeration value="Active Intelligence"/>
                    <xsd:enumeration value="Active Invoices With Compliance"/>
                    <xsd:enumeration value="Active Logistics"/>
                    <xsd:enumeration value="Active Orders"/>
                    <xsd:enumeration value="Active Payments"/>
                    <xsd:enumeration value="Active Receipts (for Brazil only)"/>
                    <xsd:enumeration value="Active Variance (for Brazil only)"/>
                    <xsd:enumeration value="Application Integrator"/>
                    <xsd:enumeration value="Barcode Accelerator"/>
                    <xsd:enumeration value="BizManager"/>
                    <xsd:enumeration value="Catalogue"/>
                    <xsd:enumeration value="Chargeback Avoidance"/>
                    <xsd:enumeration value="Cleo Lexicom"/>
                    <xsd:enumeration value="Community Management (Expert On-Boarding)"/>
                    <xsd:enumeration value="Connectivity Options (AS2, FTPS, etc.)"/>
                    <xsd:enumeration value="Compliance Link"/>
                    <xsd:enumeration value="Custom - Active Payments"/>
                    <xsd:enumeration value="Data Centers"/>
                    <xsd:enumeration value="Data Quality &amp; Compliance"/>
                    <xsd:enumeration value="Deduction Management"/>
                    <xsd:enumeration value="Desktop EDI"/>
                    <xsd:enumeration value="EBICS Gateway"/>
                    <xsd:enumeration value="Edisoft"/>
                    <xsd:enumeration value="Enterprise Gateway"/>
                    <xsd:enumeration value="Fax Accelerator"/>
                    <xsd:enumeration value="Intelligent Web Forms"/>
                    <xsd:enumeration value="Legacy Products"/>
                    <xsd:enumeration value="Legacy - EDI*Express"/>
                    <xsd:enumeration value="Legacy - Information Exchange"/>
                    <xsd:enumeration value="Legacy - Tradanet"/>
                    <xsd:enumeration value="Managed Services"/>
                    <xsd:enumeration value="MFT"/>
                    <xsd:enumeration value="ONEStack"/>
                    <xsd:enumeration value="PCI Compliance"/>
                    <xsd:enumeration value="PMDM"/>
                    <xsd:enumeration value="RollStream"/>
                    <xsd:enumeration value="Service Bureau"/>
                    <xsd:enumeration value="Shared Messaging Gateway"/>
                    <xsd:enumeration value="SWIFT Service Bureau"/>
                    <xsd:enumeration value="TeamBook"/>
                    <xsd:enumeration value="Trading Grid (Platform)"/>
                    <xsd:enumeration value="Trading Grid for Dynamics AX"/>
                    <xsd:enumeration value="Trading Grid for Excel"/>
                    <xsd:enumeration value="Trading Grid Messaging Service"/>
                    <xsd:enumeration value="Trading Grid Online"/>
                    <xsd:enumeration value="TrustedLink Enterprise"/>
                    <xsd:enumeration value="TrustedLink System i"/>
                    <xsd:enumeration value="TrustedLink Windows"/>
                    <xsd:enumeration value="TrustedLink"/>
                    <xsd:enumeration value="Vendor Portal"/>
                    <xsd:enumeration value="VL Trader"/>
                    <xsd:enumeration value="All"/>
                  </xsd:restriction>
                </xsd:simpleType>
              </xsd:element>
            </xsd:sequence>
          </xsd:extension>
        </xsd:complexContent>
      </xsd:complexType>
    </xsd:element>
    <xsd:element name="Industry" ma:index="5" nillable="true" ma:displayName="Industry" ma:description="Industry associated to a product or customer" ma:internalName="Industry">
      <xsd:complexType>
        <xsd:complexContent>
          <xsd:extension base="dms:MultiChoice">
            <xsd:sequence>
              <xsd:element name="Value" maxOccurs="unbounded" minOccurs="0" nillable="true">
                <xsd:simpleType>
                  <xsd:restriction base="dms:Choice">
                    <xsd:enumeration value="Aparrel"/>
                    <xsd:enumeration value="Automotive"/>
                    <xsd:enumeration value="Consumer Products"/>
                    <xsd:enumeration value="Education"/>
                    <xsd:enumeration value="Energy"/>
                    <xsd:enumeration value="Entertainment"/>
                    <xsd:enumeration value="Financial Services"/>
                    <xsd:enumeration value="Government"/>
                    <xsd:enumeration value="Healthcare"/>
                    <xsd:enumeration value="High Tech"/>
                    <xsd:enumeration value="Logistics"/>
                    <xsd:enumeration value="Manufacturing"/>
                    <xsd:enumeration value="Pharmaceuticals"/>
                    <xsd:enumeration value="Reseller"/>
                    <xsd:enumeration value="Retail"/>
                    <xsd:enumeration value="Services"/>
                    <xsd:enumeration value="SVCS (Services)"/>
                    <xsd:enumeration value="Steel"/>
                  </xsd:restriction>
                </xsd:simpleType>
              </xsd:element>
            </xsd:sequence>
          </xsd:extension>
        </xsd:complexContent>
      </xsd:complexType>
    </xsd:element>
    <xsd:element name="Solution" ma:index="6" nillable="true" ma:displayName="Solution" ma:internalName="Solution">
      <xsd:complexType>
        <xsd:complexContent>
          <xsd:extension base="dms:MultiChoice">
            <xsd:sequence>
              <xsd:element name="Value" maxOccurs="unbounded" minOccurs="0" nillable="true">
                <xsd:simpleType>
                  <xsd:restriction base="dms:Choice">
                    <xsd:enumeration value="Automate Warehouse Receiving"/>
                    <xsd:enumeration value="B2B Consolidation"/>
                    <xsd:enumeration value="Cost Savings"/>
                    <xsd:enumeration value="Customer Centric Supply Chain"/>
                    <xsd:enumeration value="Divestitures"/>
                    <xsd:enumeration value="Electronic Invoicing"/>
                    <xsd:enumeration value="ERP Integration"/>
                    <xsd:enumeration value="Gain Supply Chain Visibility"/>
                    <xsd:enumeration value="Green-Sustainable Supply Chain"/>
                    <xsd:enumeration value="International Expansion"/>
                    <xsd:enumeration value="Manage Payments and Cash Flow"/>
                    <xsd:enumeration value="Modernization"/>
                    <xsd:enumeration value="Partner Information Management"/>
                    <xsd:enumeration value="Rapid Growth"/>
                    <xsd:enumeration value="Registration"/>
                    <xsd:enumeration value="Risk Management"/>
                    <xsd:enumeration value="Service Providers"/>
                    <xsd:enumeration value="Telecom E-Invoicing"/>
                    <xsd:enumeration value="Track Service Parts"/>
                    <xsd:enumeration value="All"/>
                  </xsd:restriction>
                </xsd:simpleType>
              </xsd:element>
            </xsd:sequence>
          </xsd:extension>
        </xsd:complexContent>
      </xsd:complexType>
    </xsd:element>
    <xsd:element name="Offering_x0020_Type" ma:index="8" nillable="true" ma:displayName="Offering Type" ma:internalName="Offering_x0020_Type">
      <xsd:complexType>
        <xsd:complexContent>
          <xsd:extension base="dms:MultiChoice">
            <xsd:sequence>
              <xsd:element name="Value" maxOccurs="unbounded" minOccurs="0" nillable="true">
                <xsd:simpleType>
                  <xsd:restriction base="dms:Choice">
                    <xsd:enumeration value="Industry"/>
                    <xsd:enumeration value="Infrastructure Initiatives"/>
                    <xsd:enumeration value="Product"/>
                    <xsd:enumeration value="Professional Service"/>
                    <xsd:enumeration value="Solution"/>
                    <xsd:enumeration value="All"/>
                  </xsd:restriction>
                </xsd:simpleType>
              </xsd:element>
            </xsd:sequence>
          </xsd:extension>
        </xsd:complexContent>
      </xsd:complexType>
    </xsd:element>
    <xsd:element name="Status" ma:index="11" nillable="true" ma:displayName="Status" ma:default="Final" ma:format="Dropdown" ma:internalName="Status">
      <xsd:simpleType>
        <xsd:restriction base="dms:Choice">
          <xsd:enumeration value="Draft"/>
          <xsd:enumeration value="Final"/>
          <xsd:enumeration value="Archive"/>
        </xsd:restriction>
      </xsd:simpleType>
    </xsd:element>
    <xsd:element name="Event_x0020_Name" ma:index="13" nillable="true" ma:displayName="Event Name" ma:list="{25bc35e9-b267-4403-b0b4-04e68c752780}" ma:internalName="Event_x0020_Name" ma:showField="Title">
      <xsd:simpleType>
        <xsd:restriction base="dms:Lookup"/>
      </xsd:simpleType>
    </xsd:element>
    <xsd:element name="Event_x0020_Date" ma:index="14" nillable="true" ma:displayName="Event Date" ma:list="{3133784f-b70d-4883-851b-062367c16202}" ma:internalName="Event_x0020_Date" ma:showField="Title">
      <xsd:simpleType>
        <xsd:restriction base="dms:Lookup"/>
      </xsd:simpleType>
    </xsd:element>
    <xsd:element name="Document_x0020_URL" ma:index="16" nillable="true" ma:displayName="Document URL" ma:internalName="Document_x0020_URL">
      <xsd:simpleType>
        <xsd:restriction base="dms:Text">
          <xsd:maxLength value="255"/>
        </xsd:restriction>
      </xsd:simpleType>
    </xsd:element>
    <xsd:element name="Technical_x0020_Area" ma:index="25" nillable="true" ma:displayName="Technical Area" ma:description="This field applies to Managed Services document ONLY" ma:format="Dropdown" ma:internalName="Technical_x0020_Area">
      <xsd:simpleType>
        <xsd:restriction base="dms:Choice">
          <xsd:enumeration value="Active Documents"/>
          <xsd:enumeration value="Rosettanet"/>
          <xsd:enumeration value="SAP"/>
          <xsd:enumeration value="SL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6FBB5-C8D0-4E4C-A4D0-D787E37DC7C1}">
  <ds:schemaRefs>
    <ds:schemaRef ds:uri="http://purl.org/dc/terms/"/>
    <ds:schemaRef ds:uri="c1fce315-3ff6-4bb3-b937-7b97def55c95"/>
    <ds:schemaRef ds:uri="http://www.w3.org/XML/1998/namespace"/>
    <ds:schemaRef ds:uri="http://purl.org/dc/dcmitype/"/>
    <ds:schemaRef ds:uri="631e412f-a03f-4ef9-8e71-dd43388f6e4f"/>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85C5869-58DD-4EF0-9EA6-A1322429BC4C}">
  <ds:schemaRefs>
    <ds:schemaRef ds:uri="http://schemas.microsoft.com/sharepoint/v3/contenttype/forms"/>
  </ds:schemaRefs>
</ds:datastoreItem>
</file>

<file path=customXml/itemProps3.xml><?xml version="1.0" encoding="utf-8"?>
<ds:datastoreItem xmlns:ds="http://schemas.openxmlformats.org/officeDocument/2006/customXml" ds:itemID="{8538B041-42E9-4F2D-944C-EBD3DF7B85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31e412f-a03f-4ef9-8e71-dd43388f6e4f"/>
    <ds:schemaRef ds:uri="c1fce315-3ff6-4bb3-b937-7b97def55c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GXS_PPT_Template_Generic_V04</Template>
  <TotalTime>1804</TotalTime>
  <Words>1102</Words>
  <Application>Microsoft Office PowerPoint</Application>
  <PresentationFormat>On-screen Show (4:3)</PresentationFormat>
  <Paragraphs>227</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GXS_PPT_Template_Generic_V04</vt:lpstr>
      <vt:lpstr>l</vt:lpstr>
      <vt:lpstr>Agenda</vt:lpstr>
      <vt:lpstr>PowerPoint Presentation</vt:lpstr>
      <vt:lpstr>Dick’s Sporting Goods  Data Synchronization Initiative</vt:lpstr>
      <vt:lpstr> Data Synchronization Benefits</vt:lpstr>
      <vt:lpstr>PowerPoint Presentation</vt:lpstr>
      <vt:lpstr>Manual item setup = supply chain inefficiency</vt:lpstr>
      <vt:lpstr>Data quality challenges</vt:lpstr>
      <vt:lpstr>What is GXS Active Catalogue?</vt:lpstr>
      <vt:lpstr> GXS Active Catalogue Data synchronization for your supply chain </vt:lpstr>
      <vt:lpstr>PowerPoint Presentation</vt:lpstr>
      <vt:lpstr>Data Hierarchy and Attributes</vt:lpstr>
      <vt:lpstr>GXS and DSG Required Attributes</vt:lpstr>
      <vt:lpstr>GXS and DSG Required Attributes</vt:lpstr>
      <vt:lpstr>GXS and DSG Required Attributes</vt:lpstr>
      <vt:lpstr>PowerPoint Presentation</vt:lpstr>
      <vt:lpstr>Using the GXS Catalogue for DSG</vt:lpstr>
      <vt:lpstr>Using the GXS Catalogue for DSG</vt:lpstr>
      <vt:lpstr>Using the GXS Catalogue for DSG</vt:lpstr>
      <vt:lpstr>Using the GXS Catalogue for DSG</vt:lpstr>
      <vt:lpstr>Using the GXS Catalogue for DSG</vt:lpstr>
      <vt:lpstr>Using the GXS Catalogue for DSG</vt:lpstr>
      <vt:lpstr>Required Products and Granting Access</vt:lpstr>
      <vt:lpstr>PowerPoint Presentation</vt:lpstr>
      <vt:lpstr>Documentation and Support</vt:lpstr>
      <vt:lpstr>Documentation and Support</vt:lpstr>
      <vt:lpstr>Questions</vt:lpstr>
    </vt:vector>
  </TitlesOfParts>
  <Company>GXS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GXS Active Catalogue Overview</dc:title>
  <dc:creator>GXS</dc:creator>
  <cp:lastModifiedBy>Wood, Alice (GXS)</cp:lastModifiedBy>
  <cp:revision>80</cp:revision>
  <dcterms:created xsi:type="dcterms:W3CDTF">2009-10-07T20:27:49Z</dcterms:created>
  <dcterms:modified xsi:type="dcterms:W3CDTF">2014-06-17T15:48:47Z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 Templates</vt:lpwstr>
  </property>
  <property fmtid="{D5CDD505-2E9C-101B-9397-08002B2CF9AE}" pid="3" name="Status">
    <vt:lpwstr>Final</vt:lpwstr>
  </property>
  <property fmtid="{D5CDD505-2E9C-101B-9397-08002B2CF9AE}" pid="4" name="Order">
    <vt:lpwstr>200.000000000000</vt:lpwstr>
  </property>
  <property fmtid="{D5CDD505-2E9C-101B-9397-08002B2CF9AE}" pid="5" name="Usage">
    <vt:lpwstr/>
  </property>
  <property fmtid="{D5CDD505-2E9C-101B-9397-08002B2CF9AE}" pid="6" name="Owner">
    <vt:lpwstr/>
  </property>
  <property fmtid="{D5CDD505-2E9C-101B-9397-08002B2CF9AE}" pid="7" name="Geography">
    <vt:lpwstr/>
  </property>
  <property fmtid="{D5CDD505-2E9C-101B-9397-08002B2CF9AE}" pid="8" name="Authors">
    <vt:lpwstr/>
  </property>
  <property fmtid="{D5CDD505-2E9C-101B-9397-08002B2CF9AE}" pid="9" name="Country">
    <vt:lpwstr/>
  </property>
  <property fmtid="{D5CDD505-2E9C-101B-9397-08002B2CF9AE}" pid="10" name="Document Type">
    <vt:lpwstr>Presentation Templates</vt:lpwstr>
  </property>
  <property fmtid="{D5CDD505-2E9C-101B-9397-08002B2CF9AE}" pid="11" name="SPSDescription">
    <vt:lpwstr/>
  </property>
  <property fmtid="{D5CDD505-2E9C-101B-9397-08002B2CF9AE}" pid="12" name="ContentTypeId">
    <vt:lpwstr>0x01010059D71FF81886414F9FD4C95AFEA673C0</vt:lpwstr>
  </property>
  <property fmtid="{D5CDD505-2E9C-101B-9397-08002B2CF9AE}" pid="13" name="WorkflowCreationPath">
    <vt:lpwstr>7c447c6c-317d-41de-b80b-af7bb9dde7d4,3;7c447c6c-317d-41de-b80b-af7bb9dde7d4,5;</vt:lpwstr>
  </property>
</Properties>
</file>