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sldIdLst>
    <p:sldId id="351" r:id="rId5"/>
    <p:sldId id="257" r:id="rId6"/>
    <p:sldId id="265" r:id="rId7"/>
    <p:sldId id="263" r:id="rId8"/>
    <p:sldId id="417" r:id="rId9"/>
    <p:sldId id="439" r:id="rId10"/>
    <p:sldId id="350" r:id="rId11"/>
    <p:sldId id="419" r:id="rId12"/>
    <p:sldId id="434" r:id="rId13"/>
    <p:sldId id="420" r:id="rId14"/>
    <p:sldId id="421" r:id="rId15"/>
    <p:sldId id="418" r:id="rId16"/>
    <p:sldId id="422" r:id="rId17"/>
    <p:sldId id="423" r:id="rId18"/>
    <p:sldId id="426" r:id="rId19"/>
    <p:sldId id="347" r:id="rId20"/>
    <p:sldId id="330" r:id="rId21"/>
    <p:sldId id="428" r:id="rId22"/>
    <p:sldId id="433" r:id="rId23"/>
    <p:sldId id="437" r:id="rId24"/>
    <p:sldId id="358" r:id="rId25"/>
    <p:sldId id="342" r:id="rId26"/>
    <p:sldId id="305" r:id="rId27"/>
    <p:sldId id="296" r:id="rId28"/>
    <p:sldId id="297" r:id="rId29"/>
    <p:sldId id="298" r:id="rId30"/>
    <p:sldId id="299" r:id="rId31"/>
    <p:sldId id="432" r:id="rId32"/>
    <p:sldId id="373" r:id="rId33"/>
    <p:sldId id="435" r:id="rId34"/>
    <p:sldId id="375" r:id="rId35"/>
    <p:sldId id="376" r:id="rId36"/>
    <p:sldId id="436" r:id="rId37"/>
    <p:sldId id="384" r:id="rId38"/>
    <p:sldId id="385" r:id="rId39"/>
    <p:sldId id="386" r:id="rId40"/>
    <p:sldId id="387" r:id="rId41"/>
    <p:sldId id="415" r:id="rId42"/>
    <p:sldId id="429" r:id="rId43"/>
    <p:sldId id="438" r:id="rId44"/>
    <p:sldId id="43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hen, Rochelle (GXS)" initials="RC" lastIdx="1" clrIdx="0"/>
  <p:cmAuthor id="1" name="Singh, Aashna (GXS)" initials="A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5" autoAdjust="0"/>
    <p:restoredTop sz="93543" autoAdjust="0"/>
  </p:normalViewPr>
  <p:slideViewPr>
    <p:cSldViewPr>
      <p:cViewPr>
        <p:scale>
          <a:sx n="73" d="100"/>
          <a:sy n="73" d="100"/>
        </p:scale>
        <p:origin x="-1704" y="-57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9DAF46-3E4F-4E1F-934F-F4D406FC1537}" type="datetimeFigureOut">
              <a:rPr lang="en-US" smtClean="0"/>
              <a:t>10/19/2015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1F91F9-B6DF-4D37-98A6-00A6D4EA3A15}" type="slidenum">
              <a:rPr lang="en-US" smtClean="0"/>
              <a:t>‹#›</a:t>
            </a:fld>
            <a:endParaRPr lang="en-US"/>
          </a:p>
        </p:txBody>
      </p:sp>
    </p:spTree>
    <p:extLst>
      <p:ext uri="{BB962C8B-B14F-4D97-AF65-F5344CB8AC3E}">
        <p14:creationId xmlns:p14="http://schemas.microsoft.com/office/powerpoint/2010/main" val="3927104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1F91F9-B6DF-4D37-98A6-00A6D4EA3A15}" type="slidenum">
              <a:rPr lang="en-US" smtClean="0"/>
              <a:t>2</a:t>
            </a:fld>
            <a:endParaRPr lang="en-US"/>
          </a:p>
        </p:txBody>
      </p:sp>
    </p:spTree>
    <p:extLst>
      <p:ext uri="{BB962C8B-B14F-4D97-AF65-F5344CB8AC3E}">
        <p14:creationId xmlns:p14="http://schemas.microsoft.com/office/powerpoint/2010/main" val="2265270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AA5E4-BAA7-424A-BE4D-EE4FB0BB4A80}" type="slidenum">
              <a:rPr lang="en-US" smtClean="0"/>
              <a:pPr/>
              <a:t>32</a:t>
            </a:fld>
            <a:endParaRPr lang="en-US" dirty="0"/>
          </a:p>
        </p:txBody>
      </p:sp>
    </p:spTree>
    <p:extLst>
      <p:ext uri="{BB962C8B-B14F-4D97-AF65-F5344CB8AC3E}">
        <p14:creationId xmlns:p14="http://schemas.microsoft.com/office/powerpoint/2010/main" val="4019288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C1A5A1A4-F1B9-4A4A-B204-3CA5CA33551A}" type="slidenum">
              <a:rPr lang="en-US" smtClean="0">
                <a:latin typeface="Times" charset="0"/>
              </a:rPr>
              <a:pPr/>
              <a:t>4</a:t>
            </a:fld>
            <a:endParaRPr lang="en-US" smtClean="0">
              <a:latin typeface="Times"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915988" y="4344025"/>
            <a:ext cx="5026025" cy="4114488"/>
          </a:xfrm>
          <a:noFill/>
          <a:ln/>
        </p:spPr>
        <p:txBody>
          <a:bodyPr/>
          <a:lstStyle/>
          <a:p>
            <a:pPr eaLnBrk="1" hangingPunct="1"/>
            <a:endParaRPr lang="en-US"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AA5E4-BAA7-424A-BE4D-EE4FB0BB4A80}" type="slidenum">
              <a:rPr lang="en-US" smtClean="0"/>
              <a:pPr/>
              <a:t>5</a:t>
            </a:fld>
            <a:endParaRPr lang="en-US" dirty="0"/>
          </a:p>
        </p:txBody>
      </p:sp>
    </p:spTree>
    <p:extLst>
      <p:ext uri="{BB962C8B-B14F-4D97-AF65-F5344CB8AC3E}">
        <p14:creationId xmlns:p14="http://schemas.microsoft.com/office/powerpoint/2010/main" val="401928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DC499-0FF4-49EF-96BD-93CFD53C6F6B}" type="slidenum">
              <a:rPr lang="en-US" smtClean="0"/>
              <a:t>8</a:t>
            </a:fld>
            <a:endParaRPr lang="en-US" dirty="0"/>
          </a:p>
        </p:txBody>
      </p:sp>
    </p:spTree>
    <p:extLst>
      <p:ext uri="{BB962C8B-B14F-4D97-AF65-F5344CB8AC3E}">
        <p14:creationId xmlns:p14="http://schemas.microsoft.com/office/powerpoint/2010/main" val="1327739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AA5E4-BAA7-424A-BE4D-EE4FB0BB4A80}" type="slidenum">
              <a:rPr lang="en-US" smtClean="0"/>
              <a:pPr/>
              <a:t>10</a:t>
            </a:fld>
            <a:endParaRPr lang="en-US" dirty="0"/>
          </a:p>
        </p:txBody>
      </p:sp>
    </p:spTree>
    <p:extLst>
      <p:ext uri="{BB962C8B-B14F-4D97-AF65-F5344CB8AC3E}">
        <p14:creationId xmlns:p14="http://schemas.microsoft.com/office/powerpoint/2010/main" val="4019288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AA5E4-BAA7-424A-BE4D-EE4FB0BB4A80}" type="slidenum">
              <a:rPr lang="en-US" smtClean="0"/>
              <a:pPr/>
              <a:t>11</a:t>
            </a:fld>
            <a:endParaRPr lang="en-US" dirty="0"/>
          </a:p>
        </p:txBody>
      </p:sp>
    </p:spTree>
    <p:extLst>
      <p:ext uri="{BB962C8B-B14F-4D97-AF65-F5344CB8AC3E}">
        <p14:creationId xmlns:p14="http://schemas.microsoft.com/office/powerpoint/2010/main" val="4019288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AA5E4-BAA7-424A-BE4D-EE4FB0BB4A80}" type="slidenum">
              <a:rPr lang="en-US" smtClean="0"/>
              <a:pPr/>
              <a:t>12</a:t>
            </a:fld>
            <a:endParaRPr lang="en-US" dirty="0"/>
          </a:p>
        </p:txBody>
      </p:sp>
    </p:spTree>
    <p:extLst>
      <p:ext uri="{BB962C8B-B14F-4D97-AF65-F5344CB8AC3E}">
        <p14:creationId xmlns:p14="http://schemas.microsoft.com/office/powerpoint/2010/main" val="4019288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AA5E4-BAA7-424A-BE4D-EE4FB0BB4A80}" type="slidenum">
              <a:rPr lang="en-US" smtClean="0"/>
              <a:pPr/>
              <a:t>18</a:t>
            </a:fld>
            <a:endParaRPr lang="en-US" dirty="0"/>
          </a:p>
        </p:txBody>
      </p:sp>
    </p:spTree>
    <p:extLst>
      <p:ext uri="{BB962C8B-B14F-4D97-AF65-F5344CB8AC3E}">
        <p14:creationId xmlns:p14="http://schemas.microsoft.com/office/powerpoint/2010/main" val="1299623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AA5E4-BAA7-424A-BE4D-EE4FB0BB4A80}" type="slidenum">
              <a:rPr lang="en-US" smtClean="0"/>
              <a:pPr/>
              <a:t>31</a:t>
            </a:fld>
            <a:endParaRPr lang="en-US" dirty="0"/>
          </a:p>
        </p:txBody>
      </p:sp>
    </p:spTree>
    <p:extLst>
      <p:ext uri="{BB962C8B-B14F-4D97-AF65-F5344CB8AC3E}">
        <p14:creationId xmlns:p14="http://schemas.microsoft.com/office/powerpoint/2010/main" val="4019288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simpl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7456" y="881963"/>
            <a:ext cx="9166226" cy="2803525"/>
          </a:xfrm>
          <a:prstGeom prst="rect">
            <a:avLst/>
          </a:prstGeom>
          <a:solidFill>
            <a:srgbClr val="0072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4" descr="ot-logo-2010.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a:xfrm>
            <a:off x="815975" y="317500"/>
            <a:ext cx="2014538" cy="307975"/>
          </a:xfrm>
          <a:prstGeom prst="rect">
            <a:avLst/>
          </a:prstGeom>
          <a:effectLst>
            <a:outerShdw blurRad="114300" dir="2700000">
              <a:schemeClr val="bg1">
                <a:alpha val="87000"/>
              </a:schemeClr>
            </a:outerShdw>
          </a:effectLst>
        </p:spPr>
      </p:pic>
      <p:sp>
        <p:nvSpPr>
          <p:cNvPr id="20" name="Title 1"/>
          <p:cNvSpPr>
            <a:spLocks noGrp="1"/>
          </p:cNvSpPr>
          <p:nvPr>
            <p:ph type="title"/>
          </p:nvPr>
        </p:nvSpPr>
        <p:spPr>
          <a:xfrm>
            <a:off x="827112" y="4293097"/>
            <a:ext cx="7499326" cy="1038324"/>
          </a:xfrm>
        </p:spPr>
        <p:txBody>
          <a:bodyPr anchor="b"/>
          <a:lstStyle>
            <a:lvl1pPr algn="l">
              <a:defRPr sz="4000" b="1" cap="none" baseline="0">
                <a:latin typeface="+mn-lt"/>
              </a:defRPr>
            </a:lvl1pPr>
          </a:lstStyle>
          <a:p>
            <a:r>
              <a:rPr lang="en-US" smtClean="0"/>
              <a:t>Click to edit Master title style</a:t>
            </a:r>
            <a:endParaRPr dirty="0"/>
          </a:p>
        </p:txBody>
      </p:sp>
      <p:sp>
        <p:nvSpPr>
          <p:cNvPr id="8" name="Text Placeholder 2"/>
          <p:cNvSpPr>
            <a:spLocks noGrp="1"/>
          </p:cNvSpPr>
          <p:nvPr>
            <p:ph type="body" idx="1"/>
          </p:nvPr>
        </p:nvSpPr>
        <p:spPr>
          <a:xfrm>
            <a:off x="818825" y="5373216"/>
            <a:ext cx="7506350" cy="792088"/>
          </a:xfrm>
        </p:spPr>
        <p:txBody>
          <a:bodyPr>
            <a:normAutofit/>
          </a:bodyPr>
          <a:lstStyle>
            <a:lvl1pPr marL="0" indent="0">
              <a:buNone/>
              <a:defRPr sz="2000">
                <a:solidFill>
                  <a:schemeClr val="bg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8434" name="Picture 2" descr="\\psf\Home\Desktop\thePowe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73141" y="162388"/>
            <a:ext cx="4766678" cy="530308"/>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psf\Home\Desktop\Final Image.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971061"/>
            <a:ext cx="9144000" cy="262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9409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dirty="0"/>
          </a:p>
        </p:txBody>
      </p:sp>
    </p:spTree>
    <p:extLst>
      <p:ext uri="{BB962C8B-B14F-4D97-AF65-F5344CB8AC3E}">
        <p14:creationId xmlns:p14="http://schemas.microsoft.com/office/powerpoint/2010/main" val="278280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975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llerMod" pitchFamily="50" charset="0"/>
              </a:defRPr>
            </a:lvl1pPr>
          </a:lstStyle>
          <a:p>
            <a:r>
              <a:rPr lang="en-US" smtClean="0"/>
              <a:t>Click to edit Master title style</a:t>
            </a:r>
            <a:endParaRPr lang="en-US" dirty="0"/>
          </a:p>
        </p:txBody>
      </p:sp>
      <p:sp>
        <p:nvSpPr>
          <p:cNvPr id="5" name="Media Placeholder 4"/>
          <p:cNvSpPr>
            <a:spLocks noGrp="1"/>
          </p:cNvSpPr>
          <p:nvPr>
            <p:ph type="media" sz="quarter" idx="10" hasCustomPrompt="1"/>
          </p:nvPr>
        </p:nvSpPr>
        <p:spPr>
          <a:xfrm>
            <a:off x="467544" y="1412776"/>
            <a:ext cx="8208963" cy="4681537"/>
          </a:xfrm>
        </p:spPr>
        <p:txBody>
          <a:bodyPr anchor="t"/>
          <a:lstStyle>
            <a:lvl1pPr marL="44450" indent="0" algn="ctr">
              <a:buNone/>
              <a:defRPr baseline="0"/>
            </a:lvl1pPr>
          </a:lstStyle>
          <a:p>
            <a:r>
              <a:rPr lang="en-US" dirty="0" smtClean="0"/>
              <a:t>Click on the icon to insert your video</a:t>
            </a:r>
            <a:endParaRPr lang="en-US" dirty="0"/>
          </a:p>
        </p:txBody>
      </p:sp>
    </p:spTree>
    <p:extLst>
      <p:ext uri="{BB962C8B-B14F-4D97-AF65-F5344CB8AC3E}">
        <p14:creationId xmlns:p14="http://schemas.microsoft.com/office/powerpoint/2010/main" val="1458058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ideo-Full Screen">
    <p:spTree>
      <p:nvGrpSpPr>
        <p:cNvPr id="1" name=""/>
        <p:cNvGrpSpPr/>
        <p:nvPr/>
      </p:nvGrpSpPr>
      <p:grpSpPr>
        <a:xfrm>
          <a:off x="0" y="0"/>
          <a:ext cx="0" cy="0"/>
          <a:chOff x="0" y="0"/>
          <a:chExt cx="0" cy="0"/>
        </a:xfrm>
      </p:grpSpPr>
      <p:sp>
        <p:nvSpPr>
          <p:cNvPr id="3" name="Rectangle 2"/>
          <p:cNvSpPr/>
          <p:nvPr userDrawn="1"/>
        </p:nvSpPr>
        <p:spPr>
          <a:xfrm>
            <a:off x="-4763" y="0"/>
            <a:ext cx="9148763" cy="6867525"/>
          </a:xfrm>
          <a:prstGeom prst="rect">
            <a:avLst/>
          </a:prstGeom>
          <a:solidFill>
            <a:srgbClr val="0072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Media Placeholder 4"/>
          <p:cNvSpPr>
            <a:spLocks noGrp="1"/>
          </p:cNvSpPr>
          <p:nvPr>
            <p:ph type="media" sz="quarter" idx="10" hasCustomPrompt="1"/>
          </p:nvPr>
        </p:nvSpPr>
        <p:spPr>
          <a:xfrm>
            <a:off x="0" y="0"/>
            <a:ext cx="9144000" cy="6309320"/>
          </a:xfrm>
        </p:spPr>
        <p:txBody>
          <a:bodyPr anchor="t"/>
          <a:lstStyle>
            <a:lvl1pPr marL="44450" indent="0" algn="ctr">
              <a:buNone/>
              <a:defRPr baseline="0"/>
            </a:lvl1pPr>
          </a:lstStyle>
          <a:p>
            <a:r>
              <a:rPr lang="en-US" dirty="0" smtClean="0"/>
              <a:t>Click on the icon to insert your video</a:t>
            </a:r>
            <a:endParaRPr lang="en-US" dirty="0"/>
          </a:p>
        </p:txBody>
      </p:sp>
      <p:pic>
        <p:nvPicPr>
          <p:cNvPr id="4" name="Picture 9" descr="OpenText-Logo-invert.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79413" y="6524625"/>
            <a:ext cx="112712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0"/>
          <p:cNvSpPr txBox="1">
            <a:spLocks noChangeArrowheads="1"/>
          </p:cNvSpPr>
          <p:nvPr userDrawn="1"/>
        </p:nvSpPr>
        <p:spPr bwMode="auto">
          <a:xfrm>
            <a:off x="5940425" y="6525468"/>
            <a:ext cx="2879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fontAlgn="base">
              <a:spcBef>
                <a:spcPct val="0"/>
              </a:spcBef>
              <a:spcAft>
                <a:spcPct val="0"/>
              </a:spcAft>
            </a:pPr>
            <a:r>
              <a:rPr lang="en-CA" sz="800" dirty="0">
                <a:solidFill>
                  <a:srgbClr val="FFFFFF"/>
                </a:solidFill>
                <a:cs typeface="Arial" charset="0"/>
              </a:rPr>
              <a:t>OpenText Confidential. ©2013 All Rights Reserved.</a:t>
            </a:r>
            <a:endParaRPr lang="en-US" sz="1200" dirty="0">
              <a:solidFill>
                <a:srgbClr val="FFFFFF"/>
              </a:solidFill>
              <a:cs typeface="Arial" charset="0"/>
            </a:endParaRPr>
          </a:p>
        </p:txBody>
      </p:sp>
    </p:spTree>
    <p:extLst>
      <p:ext uri="{BB962C8B-B14F-4D97-AF65-F5344CB8AC3E}">
        <p14:creationId xmlns:p14="http://schemas.microsoft.com/office/powerpoint/2010/main" val="35099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1925"/>
            <a:ext cx="8229600" cy="1069676"/>
          </a:xfrm>
        </p:spPr>
        <p:txBody>
          <a:bodyPr>
            <a:normAutofit/>
          </a:bodyPr>
          <a:lstStyle>
            <a:lvl1pPr algn="l">
              <a:defRPr sz="3200" b="0"/>
            </a:lvl1pPr>
          </a:lstStyle>
          <a:p>
            <a:r>
              <a:rPr lang="en-US" smtClean="0"/>
              <a:t>Click to edit Master title style</a:t>
            </a:r>
            <a:endParaRPr dirty="0"/>
          </a:p>
        </p:txBody>
      </p:sp>
      <p:sp>
        <p:nvSpPr>
          <p:cNvPr id="3" name="Picture Placeholder 2"/>
          <p:cNvSpPr>
            <a:spLocks noGrp="1"/>
          </p:cNvSpPr>
          <p:nvPr>
            <p:ph type="pic" idx="1"/>
          </p:nvPr>
        </p:nvSpPr>
        <p:spPr>
          <a:xfrm>
            <a:off x="4572000" y="1600200"/>
            <a:ext cx="4114800" cy="4724400"/>
          </a:xfrm>
          <a:solidFill>
            <a:schemeClr val="bg1">
              <a:lumMod val="95000"/>
            </a:schemeClr>
          </a:solidFill>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dirty="0"/>
          </a:p>
        </p:txBody>
      </p:sp>
      <p:sp>
        <p:nvSpPr>
          <p:cNvPr id="4" name="Text Placeholder 3"/>
          <p:cNvSpPr>
            <a:spLocks noGrp="1"/>
          </p:cNvSpPr>
          <p:nvPr>
            <p:ph type="body" sz="half" idx="2"/>
          </p:nvPr>
        </p:nvSpPr>
        <p:spPr>
          <a:xfrm>
            <a:off x="457200" y="1600200"/>
            <a:ext cx="4114800" cy="4724400"/>
          </a:xfrm>
        </p:spPr>
        <p:txBody>
          <a:bodyPr rIns="182880">
            <a:noAutofit/>
          </a:bodyPr>
          <a:lstStyle>
            <a:lvl1pPr marL="274320" indent="-274320">
              <a:buFont typeface="Wingdings" pitchFamily="2" charset="2"/>
              <a:buChar char="§"/>
              <a:defRPr sz="2400"/>
            </a:lvl1pPr>
            <a:lvl2pPr marL="548640" indent="-274320">
              <a:buFont typeface="Wingdings" pitchFamily="2" charset="2"/>
              <a:buChar char="§"/>
              <a:defRPr sz="2000"/>
            </a:lvl2pPr>
            <a:lvl3pPr marL="822960" indent="-228600">
              <a:buFont typeface="Wingdings" pitchFamily="2" charset="2"/>
              <a:buChar char="§"/>
              <a:defRPr sz="1800"/>
            </a:lvl3pPr>
            <a:lvl4pPr marL="1097280" indent="-228600">
              <a:buFont typeface="Wingdings" pitchFamily="2" charset="2"/>
              <a:buChar char="§"/>
              <a:defRPr sz="1800"/>
            </a:lvl4pPr>
            <a:lvl5pPr marL="1371600" indent="-228600">
              <a:buFont typeface="Wingdings" pitchFamily="2" charset="2"/>
              <a:buChar char="§"/>
              <a:defRPr sz="1800"/>
            </a:lvl5pPr>
            <a:lvl6pPr marL="1371600" indent="-228600">
              <a:buFont typeface="Wingdings" pitchFamily="2" charset="2"/>
              <a:buChar char="§"/>
              <a:defRPr sz="1800"/>
            </a:lvl6pPr>
            <a:lvl7pPr marL="1371600" indent="-228600">
              <a:buFont typeface="Wingdings" pitchFamily="2" charset="2"/>
              <a:buChar char="§"/>
              <a:defRPr sz="1800"/>
            </a:lvl7pPr>
            <a:lvl8pPr marL="1371600" indent="-228600">
              <a:buFont typeface="Wingdings" pitchFamily="2" charset="2"/>
              <a:buChar char="§"/>
              <a:defRPr sz="1800" baseline="0"/>
            </a:lvl8pPr>
            <a:lvl9pPr marL="1371600" indent="-228600">
              <a:buFont typeface="Wingdings" pitchFamily="2" charset="2"/>
              <a:buChar cha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99877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5" name="Picture 4" descr="ot-logo-2010.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a:xfrm>
            <a:off x="2141549" y="1268760"/>
            <a:ext cx="4809355" cy="735236"/>
          </a:xfrm>
          <a:prstGeom prst="rect">
            <a:avLst/>
          </a:prstGeom>
          <a:effectLst>
            <a:outerShdw blurRad="114300" dir="2700000">
              <a:schemeClr val="bg1">
                <a:alpha val="87000"/>
              </a:schemeClr>
            </a:outerShdw>
          </a:effectLst>
        </p:spPr>
      </p:pic>
    </p:spTree>
    <p:extLst>
      <p:ext uri="{BB962C8B-B14F-4D97-AF65-F5344CB8AC3E}">
        <p14:creationId xmlns:p14="http://schemas.microsoft.com/office/powerpoint/2010/main" val="2351271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1925"/>
            <a:ext cx="8229600" cy="1069676"/>
          </a:xfrm>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4239656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5791199"/>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533400"/>
            <a:ext cx="6324600" cy="57911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993504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2016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7" name="Content Placeholder 2"/>
          <p:cNvSpPr>
            <a:spLocks noGrp="1"/>
          </p:cNvSpPr>
          <p:nvPr>
            <p:ph sz="half" idx="11"/>
          </p:nvPr>
        </p:nvSpPr>
        <p:spPr>
          <a:xfrm>
            <a:off x="465139" y="1143001"/>
            <a:ext cx="8219707" cy="4707467"/>
          </a:xfrm>
          <a:prstGeom prst="rect">
            <a:avLst/>
          </a:prstGeom>
        </p:spPr>
        <p:txBody>
          <a:bodyPr>
            <a:normAutofit/>
          </a:bodyPr>
          <a:lstStyle>
            <a:lvl1pPr>
              <a:defRPr sz="2200">
                <a:solidFill>
                  <a:srgbClr val="555555"/>
                </a:solidFill>
                <a:latin typeface=""/>
              </a:defRPr>
            </a:lvl1pPr>
            <a:lvl2pPr>
              <a:defRPr sz="2200">
                <a:solidFill>
                  <a:srgbClr val="555555"/>
                </a:solidFill>
                <a:latin typeface=""/>
              </a:defRPr>
            </a:lvl2pPr>
            <a:lvl3pPr>
              <a:defRPr sz="2200">
                <a:solidFill>
                  <a:srgbClr val="555555"/>
                </a:solidFill>
                <a:latin typeface=""/>
              </a:defRPr>
            </a:lvl3pPr>
            <a:lvl4pPr>
              <a:defRPr sz="2200">
                <a:solidFill>
                  <a:srgbClr val="555555"/>
                </a:solidFill>
                <a:latin typeface=""/>
              </a:defRPr>
            </a:lvl4pPr>
            <a:lvl5pPr>
              <a:defRPr sz="2200">
                <a:solidFill>
                  <a:srgbClr val="555555"/>
                </a:solidFill>
                <a:latin typeface=""/>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65138" y="230189"/>
            <a:ext cx="8229600" cy="574675"/>
          </a:xfrm>
          <a:prstGeom prst="rect">
            <a:avLst/>
          </a:prstGeom>
        </p:spPr>
        <p:txBody>
          <a:bodyPr/>
          <a:lstStyle>
            <a:lvl1pPr>
              <a:defRPr>
                <a:solidFill>
                  <a:srgbClr val="002C6C"/>
                </a:solidFill>
              </a:defRPr>
            </a:lvl1pPr>
          </a:lstStyle>
          <a:p>
            <a:r>
              <a:rPr lang="en-US" smtClean="0"/>
              <a:t>Click to edit Master title style</a:t>
            </a:r>
            <a:endParaRPr lang="en-US" dirty="0"/>
          </a:p>
        </p:txBody>
      </p:sp>
      <p:sp>
        <p:nvSpPr>
          <p:cNvPr id="4" name="Slide Number Placeholder 9"/>
          <p:cNvSpPr>
            <a:spLocks noGrp="1"/>
          </p:cNvSpPr>
          <p:nvPr>
            <p:ph type="sldNum" sz="quarter" idx="10"/>
          </p:nvPr>
        </p:nvSpPr>
        <p:spPr>
          <a:xfrm>
            <a:off x="8449235" y="6378879"/>
            <a:ext cx="248521" cy="200260"/>
          </a:xfrm>
          <a:prstGeom prst="rect">
            <a:avLst/>
          </a:prstGeom>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spTree>
    <p:extLst>
      <p:ext uri="{BB962C8B-B14F-4D97-AF65-F5344CB8AC3E}">
        <p14:creationId xmlns:p14="http://schemas.microsoft.com/office/powerpoint/2010/main" val="3061533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resenter Info, Date and Place">
    <p:bg>
      <p:bgPr>
        <a:solidFill>
          <a:schemeClr val="bg1"/>
        </a:solidFill>
        <a:effectLst/>
      </p:bgPr>
    </p:bg>
    <p:spTree>
      <p:nvGrpSpPr>
        <p:cNvPr id="1" name=""/>
        <p:cNvGrpSpPr/>
        <p:nvPr/>
      </p:nvGrpSpPr>
      <p:grpSpPr>
        <a:xfrm>
          <a:off x="0" y="0"/>
          <a:ext cx="0" cy="0"/>
          <a:chOff x="0" y="0"/>
          <a:chExt cx="0" cy="0"/>
        </a:xfrm>
      </p:grpSpPr>
      <p:pic>
        <p:nvPicPr>
          <p:cNvPr id="6" name="Picture 5" descr="ot-logo-2010.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a:xfrm>
            <a:off x="815975" y="317500"/>
            <a:ext cx="2014538" cy="307975"/>
          </a:xfrm>
          <a:prstGeom prst="rect">
            <a:avLst/>
          </a:prstGeom>
          <a:effectLst>
            <a:outerShdw blurRad="114300" dir="2700000">
              <a:schemeClr val="bg1">
                <a:alpha val="87000"/>
              </a:schemeClr>
            </a:outerShdw>
          </a:effectLst>
        </p:spPr>
      </p:pic>
      <p:sp>
        <p:nvSpPr>
          <p:cNvPr id="26" name="Text Placeholder 2"/>
          <p:cNvSpPr>
            <a:spLocks noGrp="1"/>
          </p:cNvSpPr>
          <p:nvPr>
            <p:ph type="body" idx="10"/>
          </p:nvPr>
        </p:nvSpPr>
        <p:spPr>
          <a:xfrm>
            <a:off x="815975" y="5805264"/>
            <a:ext cx="7506350" cy="432048"/>
          </a:xfrm>
        </p:spPr>
        <p:txBody>
          <a:bodyPr>
            <a:normAutofit/>
          </a:bodyPr>
          <a:lstStyle>
            <a:lvl1pPr marL="0" indent="0">
              <a:buNone/>
              <a:defRPr sz="17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1"/>
          </p:nvPr>
        </p:nvSpPr>
        <p:spPr>
          <a:xfrm>
            <a:off x="820738" y="6237288"/>
            <a:ext cx="2133600" cy="365125"/>
          </a:xfrm>
          <a:prstGeom prst="rect">
            <a:avLst/>
          </a:prstGeom>
        </p:spPr>
        <p:txBody>
          <a:bodyPr/>
          <a:lstStyle>
            <a:lvl1pPr fontAlgn="auto">
              <a:spcBef>
                <a:spcPts val="0"/>
              </a:spcBef>
              <a:spcAft>
                <a:spcPts val="0"/>
              </a:spcAft>
              <a:defRPr sz="1700" b="0" i="0" smtClean="0">
                <a:latin typeface="+mj-lt"/>
                <a:ea typeface="+mn-ea"/>
                <a:cs typeface="HelveticaNeueLT Std"/>
              </a:defRPr>
            </a:lvl1pPr>
          </a:lstStyle>
          <a:p>
            <a:pPr>
              <a:defRPr/>
            </a:pPr>
            <a:r>
              <a:rPr lang="en-US" dirty="0">
                <a:solidFill>
                  <a:prstClr val="black"/>
                </a:solidFill>
              </a:rPr>
              <a:t>September 9, 2013</a:t>
            </a:r>
          </a:p>
        </p:txBody>
      </p:sp>
      <p:sp>
        <p:nvSpPr>
          <p:cNvPr id="12" name="Title 1"/>
          <p:cNvSpPr>
            <a:spLocks noGrp="1"/>
          </p:cNvSpPr>
          <p:nvPr>
            <p:ph type="title"/>
          </p:nvPr>
        </p:nvSpPr>
        <p:spPr>
          <a:xfrm>
            <a:off x="828687" y="3789040"/>
            <a:ext cx="7499326" cy="1038324"/>
          </a:xfrm>
        </p:spPr>
        <p:txBody>
          <a:bodyPr anchor="b"/>
          <a:lstStyle>
            <a:lvl1pPr algn="l">
              <a:defRPr sz="3600" b="1" cap="none" baseline="0">
                <a:latin typeface="+mj-lt"/>
              </a:defRPr>
            </a:lvl1pPr>
          </a:lstStyle>
          <a:p>
            <a:r>
              <a:rPr lang="en-US" smtClean="0"/>
              <a:t>Click to edit Master title style</a:t>
            </a:r>
            <a:endParaRPr dirty="0"/>
          </a:p>
        </p:txBody>
      </p:sp>
      <p:sp>
        <p:nvSpPr>
          <p:cNvPr id="13" name="Text Placeholder 2"/>
          <p:cNvSpPr>
            <a:spLocks noGrp="1"/>
          </p:cNvSpPr>
          <p:nvPr>
            <p:ph type="body" idx="1"/>
          </p:nvPr>
        </p:nvSpPr>
        <p:spPr>
          <a:xfrm>
            <a:off x="820400" y="4869159"/>
            <a:ext cx="7506350" cy="792088"/>
          </a:xfrm>
        </p:spPr>
        <p:txBody>
          <a:bodyPr>
            <a:normAutofit/>
          </a:bodyPr>
          <a:lstStyle>
            <a:lvl1pPr marL="0" indent="0">
              <a:buNone/>
              <a:defRPr sz="2000">
                <a:solidFill>
                  <a:schemeClr val="bg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4" name="Picture 2" descr="\\psf\Home\Desktop\thePowe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73141" y="162388"/>
            <a:ext cx="4766678" cy="53030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7456" y="881963"/>
            <a:ext cx="9166226" cy="2803525"/>
          </a:xfrm>
          <a:prstGeom prst="rect">
            <a:avLst/>
          </a:prstGeom>
          <a:solidFill>
            <a:srgbClr val="0072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2" descr="\\psf\Home\Desktop\Final Image.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971061"/>
            <a:ext cx="9144000" cy="262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18405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Only (Two Line Intro)">
    <p:spTree>
      <p:nvGrpSpPr>
        <p:cNvPr id="1" name=""/>
        <p:cNvGrpSpPr/>
        <p:nvPr/>
      </p:nvGrpSpPr>
      <p:grpSpPr>
        <a:xfrm>
          <a:off x="0" y="0"/>
          <a:ext cx="0" cy="0"/>
          <a:chOff x="0" y="0"/>
          <a:chExt cx="0" cy="0"/>
        </a:xfrm>
      </p:grpSpPr>
      <p:sp>
        <p:nvSpPr>
          <p:cNvPr id="7" name="Content Placeholder 2"/>
          <p:cNvSpPr>
            <a:spLocks noGrp="1"/>
          </p:cNvSpPr>
          <p:nvPr>
            <p:ph sz="half" idx="11"/>
          </p:nvPr>
        </p:nvSpPr>
        <p:spPr>
          <a:xfrm>
            <a:off x="465139" y="1143002"/>
            <a:ext cx="8219707" cy="898768"/>
          </a:xfrm>
          <a:prstGeom prst="rect">
            <a:avLst/>
          </a:prstGeom>
        </p:spPr>
        <p:txBody>
          <a:bodyPr>
            <a:normAutofit/>
          </a:bodyPr>
          <a:lstStyle>
            <a:lvl1pPr marL="0" indent="0">
              <a:buFontTx/>
              <a:buNone/>
              <a:defRPr sz="2200">
                <a:solidFill>
                  <a:srgbClr val="555555"/>
                </a:solidFill>
                <a:latin typeface=""/>
              </a:defRPr>
            </a:lvl1pPr>
            <a:lvl2pPr marL="228577" indent="0">
              <a:buFontTx/>
              <a:buNone/>
              <a:defRPr sz="2200">
                <a:solidFill>
                  <a:srgbClr val="555555"/>
                </a:solidFill>
                <a:latin typeface=""/>
              </a:defRPr>
            </a:lvl2pPr>
            <a:lvl3pPr marL="457155" indent="0">
              <a:buFontTx/>
              <a:buNone/>
              <a:defRPr sz="2200">
                <a:solidFill>
                  <a:srgbClr val="555555"/>
                </a:solidFill>
                <a:latin typeface=""/>
              </a:defRPr>
            </a:lvl3pPr>
            <a:lvl4pPr marL="685732" indent="0">
              <a:buFontTx/>
              <a:buNone/>
              <a:defRPr sz="2200">
                <a:solidFill>
                  <a:srgbClr val="555555"/>
                </a:solidFill>
                <a:latin typeface=""/>
              </a:defRPr>
            </a:lvl4pPr>
            <a:lvl5pPr marL="914311" indent="0">
              <a:buFontTx/>
              <a:buNone/>
              <a:defRPr sz="2200">
                <a:solidFill>
                  <a:srgbClr val="555555"/>
                </a:solidFill>
                <a:latin typeface=""/>
              </a:defRPr>
            </a:lvl5pPr>
            <a:lvl6pPr>
              <a:defRPr sz="1800"/>
            </a:lvl6pPr>
            <a:lvl7pPr>
              <a:defRPr sz="1800"/>
            </a:lvl7pPr>
            <a:lvl8pPr>
              <a:defRPr sz="1800"/>
            </a:lvl8pPr>
            <a:lvl9pPr>
              <a:defRPr sz="1800"/>
            </a:lvl9pPr>
          </a:lstStyle>
          <a:p>
            <a:pPr lvl="0"/>
            <a:r>
              <a:rPr lang="en-US" smtClean="0"/>
              <a:t>Click to edit Master text styles</a:t>
            </a:r>
          </a:p>
        </p:txBody>
      </p:sp>
      <p:sp>
        <p:nvSpPr>
          <p:cNvPr id="2" name="Title 1"/>
          <p:cNvSpPr>
            <a:spLocks noGrp="1"/>
          </p:cNvSpPr>
          <p:nvPr>
            <p:ph type="title"/>
          </p:nvPr>
        </p:nvSpPr>
        <p:spPr>
          <a:xfrm>
            <a:off x="465138" y="230189"/>
            <a:ext cx="8229600" cy="574675"/>
          </a:xfrm>
          <a:prstGeom prst="rect">
            <a:avLst/>
          </a:prstGeom>
        </p:spPr>
        <p:txBody>
          <a:bodyPr/>
          <a:lstStyle>
            <a:lvl1pPr>
              <a:defRPr>
                <a:solidFill>
                  <a:srgbClr val="002C6C"/>
                </a:solidFill>
              </a:defRPr>
            </a:lvl1pPr>
          </a:lstStyle>
          <a:p>
            <a:r>
              <a:rPr lang="en-US" smtClean="0"/>
              <a:t>Click to edit Master title style</a:t>
            </a:r>
            <a:endParaRPr lang="en-US" dirty="0"/>
          </a:p>
        </p:txBody>
      </p:sp>
      <p:sp>
        <p:nvSpPr>
          <p:cNvPr id="4" name="Slide Number Placeholder 9"/>
          <p:cNvSpPr>
            <a:spLocks noGrp="1"/>
          </p:cNvSpPr>
          <p:nvPr>
            <p:ph type="sldNum" sz="quarter" idx="10"/>
          </p:nvPr>
        </p:nvSpPr>
        <p:spPr>
          <a:xfrm>
            <a:off x="8449235" y="6378879"/>
            <a:ext cx="248521" cy="200260"/>
          </a:xfrm>
          <a:prstGeom prst="rect">
            <a:avLst/>
          </a:prstGeom>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sp>
        <p:nvSpPr>
          <p:cNvPr id="8" name="Content Placeholder 2"/>
          <p:cNvSpPr>
            <a:spLocks noGrp="1"/>
          </p:cNvSpPr>
          <p:nvPr>
            <p:ph sz="half" idx="12"/>
          </p:nvPr>
        </p:nvSpPr>
        <p:spPr>
          <a:xfrm>
            <a:off x="471001" y="2168769"/>
            <a:ext cx="8219707" cy="3692769"/>
          </a:xfrm>
          <a:prstGeom prst="rect">
            <a:avLst/>
          </a:prstGeom>
        </p:spPr>
        <p:txBody>
          <a:bodyPr>
            <a:normAutofit/>
          </a:bodyPr>
          <a:lstStyle>
            <a:lvl1pPr>
              <a:defRPr sz="2200">
                <a:solidFill>
                  <a:srgbClr val="555555"/>
                </a:solidFill>
                <a:latin typeface=""/>
              </a:defRPr>
            </a:lvl1pPr>
            <a:lvl2pPr>
              <a:defRPr sz="2200">
                <a:solidFill>
                  <a:srgbClr val="555555"/>
                </a:solidFill>
                <a:latin typeface=""/>
              </a:defRPr>
            </a:lvl2pPr>
            <a:lvl3pPr>
              <a:defRPr sz="2200">
                <a:solidFill>
                  <a:srgbClr val="555555"/>
                </a:solidFill>
                <a:latin typeface=""/>
              </a:defRPr>
            </a:lvl3pPr>
            <a:lvl4pPr>
              <a:defRPr sz="2200">
                <a:solidFill>
                  <a:srgbClr val="555555"/>
                </a:solidFill>
                <a:latin typeface=""/>
              </a:defRPr>
            </a:lvl4pPr>
            <a:lvl5pPr>
              <a:defRPr sz="2200">
                <a:solidFill>
                  <a:srgbClr val="555555"/>
                </a:solidFill>
                <a:latin typeface=""/>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049225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65138" y="230189"/>
            <a:ext cx="8229600" cy="574675"/>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449235" y="6378879"/>
            <a:ext cx="248521" cy="200260"/>
          </a:xfrm>
          <a:prstGeom prst="rect">
            <a:avLst/>
          </a:prstGeom>
        </p:spPr>
        <p:txBody>
          <a:bodyPr/>
          <a:lstStyle/>
          <a:p>
            <a:pPr fontAlgn="base">
              <a:spcAft>
                <a:spcPct val="0"/>
              </a:spcAft>
              <a:defRPr/>
            </a:pPr>
            <a:fld id="{4472AB7F-E8D0-4874-A9B8-335B68DC5F05}" type="slidenum">
              <a:rPr lang="en-US" smtClean="0"/>
              <a:pPr fontAlgn="base">
                <a:spcAft>
                  <a:spcPct val="0"/>
                </a:spcAft>
                <a:defRPr/>
              </a:pPr>
              <a:t>‹#›</a:t>
            </a:fld>
            <a:endParaRPr lang="en-US" dirty="0"/>
          </a:p>
        </p:txBody>
      </p:sp>
    </p:spTree>
    <p:extLst>
      <p:ext uri="{BB962C8B-B14F-4D97-AF65-F5344CB8AC3E}">
        <p14:creationId xmlns:p14="http://schemas.microsoft.com/office/powerpoint/2010/main" val="99884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mj-lt"/>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3pPr>
              <a:defRPr sz="1800"/>
            </a:lvl3pPr>
            <a:lvl4pPr>
              <a:defRPr sz="1800"/>
            </a:lvl4pPr>
            <a:lvl5pPr>
              <a:defRPr sz="1800"/>
            </a:lvl5pPr>
            <a:lvl6pPr>
              <a:buFont typeface="Wingdings" pitchFamily="2" charset="2"/>
              <a:buChar char="§"/>
              <a:defRPr sz="1800" baseline="0"/>
            </a:lvl6pPr>
            <a:lvl7pPr>
              <a:buFont typeface="Wingdings" pitchFamily="2" charset="2"/>
              <a:buChar char="§"/>
              <a:defRPr sz="1800"/>
            </a:lvl7pPr>
            <a:lvl8pPr>
              <a:buFont typeface="Wingdings" pitchFamily="2" charset="2"/>
              <a:buChar char="§"/>
              <a:defRPr sz="1800" baseline="0"/>
            </a:lvl8pPr>
            <a:lvl9pPr>
              <a:buFont typeface="Wingdings" pitchFamily="2" charset="2"/>
              <a:buChar cha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2225885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with No First Level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dirty="0"/>
          </a:p>
        </p:txBody>
      </p:sp>
      <p:sp>
        <p:nvSpPr>
          <p:cNvPr id="3" name="Content Placeholder 2"/>
          <p:cNvSpPr>
            <a:spLocks noGrp="1"/>
          </p:cNvSpPr>
          <p:nvPr>
            <p:ph idx="1"/>
          </p:nvPr>
        </p:nvSpPr>
        <p:spPr/>
        <p:txBody>
          <a:bodyPr lIns="0"/>
          <a:lstStyle>
            <a:lvl1pPr marL="91440" indent="-91440">
              <a:buFont typeface="Arial" pitchFamily="34" charset="0"/>
              <a:buChar char=" "/>
              <a:defRPr/>
            </a:lvl1pPr>
            <a:lvl2pPr marL="365760">
              <a:defRPr/>
            </a:lvl2pPr>
            <a:lvl3pPr marL="640080">
              <a:defRPr sz="1800"/>
            </a:lvl3pPr>
            <a:lvl4pPr marL="914400">
              <a:defRPr sz="1800"/>
            </a:lvl4pPr>
            <a:lvl5pPr marL="1188720">
              <a:defRPr sz="1800"/>
            </a:lvl5pPr>
            <a:lvl6pPr marL="1188720">
              <a:defRPr sz="1800"/>
            </a:lvl6pPr>
            <a:lvl8pPr marL="1188720">
              <a:defRPr sz="1800"/>
            </a:lvl8pPr>
            <a:lvl9pPr marL="118872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3689949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1905000" y="2567255"/>
            <a:ext cx="6553200" cy="1298575"/>
          </a:xfrm>
        </p:spPr>
        <p:txBody>
          <a:bodyPr anchor="b"/>
          <a:lstStyle>
            <a:lvl1pPr algn="l">
              <a:defRPr sz="3200" b="1" cap="none" baseline="0">
                <a:latin typeface="+mj-lt"/>
              </a:defRPr>
            </a:lvl1pPr>
          </a:lstStyle>
          <a:p>
            <a:r>
              <a:rPr lang="en-US" smtClean="0"/>
              <a:t>Click to edit Master title style</a:t>
            </a:r>
            <a:endParaRPr dirty="0"/>
          </a:p>
        </p:txBody>
      </p:sp>
      <p:sp>
        <p:nvSpPr>
          <p:cNvPr id="3" name="Text Placeholder 2"/>
          <p:cNvSpPr>
            <a:spLocks noGrp="1"/>
          </p:cNvSpPr>
          <p:nvPr>
            <p:ph type="body" idx="1"/>
          </p:nvPr>
        </p:nvSpPr>
        <p:spPr>
          <a:xfrm>
            <a:off x="1904999" y="3865830"/>
            <a:ext cx="6553201" cy="977900"/>
          </a:xfrm>
        </p:spPr>
        <p:txBody>
          <a:bodyPr>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2046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able Placeholder 6"/>
          <p:cNvSpPr>
            <a:spLocks noGrp="1"/>
          </p:cNvSpPr>
          <p:nvPr>
            <p:ph type="tbl" sz="quarter" idx="13"/>
          </p:nvPr>
        </p:nvSpPr>
        <p:spPr>
          <a:xfrm>
            <a:off x="457200" y="1600200"/>
            <a:ext cx="8229600" cy="4724399"/>
          </a:xfrm>
        </p:spPr>
        <p:txBody>
          <a:bodyPr rtlCol="0">
            <a:normAutofit/>
          </a:bodyPr>
          <a:lstStyle>
            <a:lvl1pPr>
              <a:defRPr/>
            </a:lvl1pPr>
          </a:lstStyle>
          <a:p>
            <a:pPr lvl="0"/>
            <a:r>
              <a:rPr lang="en-US" noProof="0" smtClean="0"/>
              <a:t>Click icon to add table</a:t>
            </a:r>
            <a:endParaRPr noProof="0" dirty="0"/>
          </a:p>
        </p:txBody>
      </p:sp>
    </p:spTree>
    <p:extLst>
      <p:ext uri="{BB962C8B-B14F-4D97-AF65-F5344CB8AC3E}">
        <p14:creationId xmlns:p14="http://schemas.microsoft.com/office/powerpoint/2010/main" val="102788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600200"/>
            <a:ext cx="640080" cy="512064"/>
          </a:xfrm>
          <a:blipFill>
            <a:blip cstate="email">
              <a:extLst>
                <a:ext uri="{28A0092B-C50C-407E-A947-70E740481C1C}">
                  <a14:useLocalDpi xmlns:a14="http://schemas.microsoft.com/office/drawing/2010/main" val="0"/>
                </a:ext>
              </a:extLst>
            </a:blip>
            <a:stretch>
              <a:fillRect/>
            </a:stretch>
          </a:blipFill>
        </p:spPr>
        <p:txBody>
          <a:bodyPr>
            <a:normAutofit/>
          </a:bodyPr>
          <a:lstStyle>
            <a:lvl1pPr marL="0" indent="0">
              <a:spcBef>
                <a:spcPts val="0"/>
              </a:spcBef>
              <a:buNone/>
              <a:defRPr sz="1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smtClean="0"/>
              <a:t>Click to edit Master text styles</a:t>
            </a:r>
          </a:p>
        </p:txBody>
      </p:sp>
      <p:sp>
        <p:nvSpPr>
          <p:cNvPr id="10" name="Text Placeholder 6"/>
          <p:cNvSpPr>
            <a:spLocks noGrp="1"/>
          </p:cNvSpPr>
          <p:nvPr>
            <p:ph type="body" sz="quarter" idx="14"/>
          </p:nvPr>
        </p:nvSpPr>
        <p:spPr>
          <a:xfrm>
            <a:off x="7391400" y="3657600"/>
            <a:ext cx="640080" cy="512064"/>
          </a:xfrm>
          <a:blipFill>
            <a:blip r:embed="rId2" cstate="email">
              <a:extLst>
                <a:ext uri="{28A0092B-C50C-407E-A947-70E740481C1C}">
                  <a14:useLocalDpi xmlns:a14="http://schemas.microsoft.com/office/drawing/2010/main" val="0"/>
                </a:ext>
              </a:extLst>
            </a:blip>
            <a:stretch>
              <a:fillRect/>
            </a:stretch>
          </a:blipFill>
        </p:spPr>
        <p:txBody>
          <a:bodyPr>
            <a:normAutofit/>
          </a:bodyPr>
          <a:lstStyle>
            <a:lvl1pPr marL="0" indent="0">
              <a:spcBef>
                <a:spcPts val="0"/>
              </a:spcBef>
              <a:buNone/>
              <a:defRPr sz="1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smtClean="0"/>
              <a:t>Click to edit Master text styles</a:t>
            </a:r>
          </a:p>
        </p:txBody>
      </p:sp>
      <p:sp>
        <p:nvSpPr>
          <p:cNvPr id="12" name="Text Placeholder 11"/>
          <p:cNvSpPr>
            <a:spLocks noGrp="1"/>
          </p:cNvSpPr>
          <p:nvPr>
            <p:ph type="body" sz="quarter" idx="15"/>
          </p:nvPr>
        </p:nvSpPr>
        <p:spPr>
          <a:xfrm>
            <a:off x="1143000" y="1600200"/>
            <a:ext cx="7543800" cy="2438400"/>
          </a:xfrm>
        </p:spPr>
        <p:txBody>
          <a:bodyPr>
            <a:noAutofit/>
          </a:bodyPr>
          <a:lstStyle>
            <a:lvl1pPr marL="0" indent="0">
              <a:lnSpc>
                <a:spcPct val="120000"/>
              </a:lnSpc>
              <a:spcBef>
                <a:spcPts val="0"/>
              </a:spcBef>
              <a:buNone/>
              <a:defRPr sz="3200" b="1" baseline="0">
                <a:solidFill>
                  <a:schemeClr val="accent1"/>
                </a:solidFill>
                <a:latin typeface="+mj-lt"/>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smtClean="0"/>
              <a:t>Click to edit Master text styles</a:t>
            </a:r>
          </a:p>
        </p:txBody>
      </p:sp>
      <p:sp>
        <p:nvSpPr>
          <p:cNvPr id="13" name="Text Placeholder 11"/>
          <p:cNvSpPr>
            <a:spLocks noGrp="1"/>
          </p:cNvSpPr>
          <p:nvPr>
            <p:ph type="body" sz="quarter" idx="16"/>
          </p:nvPr>
        </p:nvSpPr>
        <p:spPr>
          <a:xfrm>
            <a:off x="1143000" y="4267200"/>
            <a:ext cx="7543800" cy="1066800"/>
          </a:xfrm>
        </p:spPr>
        <p:txBody>
          <a:bodyPr>
            <a:noAutofit/>
          </a:bodyPr>
          <a:lstStyle>
            <a:lvl1pPr marL="0" indent="0" algn="r">
              <a:lnSpc>
                <a:spcPct val="100000"/>
              </a:lnSpc>
              <a:spcBef>
                <a:spcPts val="0"/>
              </a:spcBef>
              <a:buNone/>
              <a:defRPr sz="2400">
                <a:solidFill>
                  <a:schemeClr val="bg2"/>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smtClean="0"/>
              <a:t>Click to edit Master text styles</a:t>
            </a:r>
          </a:p>
        </p:txBody>
      </p:sp>
    </p:spTree>
    <p:extLst>
      <p:ext uri="{BB962C8B-B14F-4D97-AF65-F5344CB8AC3E}">
        <p14:creationId xmlns:p14="http://schemas.microsoft.com/office/powerpoint/2010/main" val="1025864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dirty="0"/>
          </a:p>
        </p:txBody>
      </p:sp>
      <p:sp>
        <p:nvSpPr>
          <p:cNvPr id="3" name="Content Placeholder 2"/>
          <p:cNvSpPr>
            <a:spLocks noGrp="1"/>
          </p:cNvSpPr>
          <p:nvPr>
            <p:ph sz="half" idx="1"/>
          </p:nvPr>
        </p:nvSpPr>
        <p:spPr>
          <a:xfrm>
            <a:off x="457200" y="1600200"/>
            <a:ext cx="4038600" cy="4724399"/>
          </a:xfrm>
        </p:spPr>
        <p:txBody>
          <a:bodyPr>
            <a:normAutofit/>
          </a:bodyPr>
          <a:lstStyle>
            <a:lvl1pPr>
              <a:spcBef>
                <a:spcPts val="1200"/>
              </a:spcBef>
              <a:defRPr sz="2400"/>
            </a:lvl1pPr>
            <a:lvl2pPr>
              <a:spcBef>
                <a:spcPts val="400"/>
              </a:spcBef>
              <a:defRPr sz="2000"/>
            </a:lvl2pPr>
            <a:lvl3pPr>
              <a:spcBef>
                <a:spcPts val="400"/>
              </a:spcBef>
              <a:defRPr sz="1800"/>
            </a:lvl3pPr>
            <a:lvl4pPr>
              <a:spcBef>
                <a:spcPts val="400"/>
              </a:spcBef>
              <a:defRPr sz="1800"/>
            </a:lvl4pPr>
            <a:lvl5pPr>
              <a:spcBef>
                <a:spcPts val="400"/>
              </a:spcBef>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600200"/>
            <a:ext cx="4038600" cy="4724399"/>
          </a:xfrm>
        </p:spPr>
        <p:txBody>
          <a:bodyPr>
            <a:normAutofit/>
          </a:bodyPr>
          <a:lstStyle>
            <a:lvl1pPr>
              <a:spcBef>
                <a:spcPts val="1200"/>
              </a:spcBef>
              <a:defRPr sz="2400"/>
            </a:lvl1pPr>
            <a:lvl2pPr>
              <a:spcBef>
                <a:spcPts val="400"/>
              </a:spcBef>
              <a:defRPr sz="2000"/>
            </a:lvl2pPr>
            <a:lvl3pPr>
              <a:spcBef>
                <a:spcPts val="400"/>
              </a:spcBef>
              <a:defRPr sz="1800"/>
            </a:lvl3pPr>
            <a:lvl4pPr>
              <a:spcBef>
                <a:spcPts val="400"/>
              </a:spcBef>
              <a:defRPr sz="1800"/>
            </a:lvl4pPr>
            <a:lvl5pPr>
              <a:spcBef>
                <a:spcPts val="4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292460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eft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dirty="0"/>
          </a:p>
        </p:txBody>
      </p:sp>
      <p:sp>
        <p:nvSpPr>
          <p:cNvPr id="3" name="Content Placeholder 2"/>
          <p:cNvSpPr>
            <a:spLocks noGrp="1"/>
          </p:cNvSpPr>
          <p:nvPr>
            <p:ph sz="half" idx="1"/>
          </p:nvPr>
        </p:nvSpPr>
        <p:spPr>
          <a:xfrm>
            <a:off x="457200" y="1600200"/>
            <a:ext cx="4038600" cy="4724399"/>
          </a:xfrm>
        </p:spPr>
        <p:txBody>
          <a:bodyPr>
            <a:normAutofit/>
          </a:bodyPr>
          <a:lstStyle>
            <a:lvl1pPr>
              <a:spcBef>
                <a:spcPts val="1200"/>
              </a:spcBef>
              <a:defRPr sz="2400"/>
            </a:lvl1pPr>
            <a:lvl2pPr>
              <a:spcBef>
                <a:spcPts val="400"/>
              </a:spcBef>
              <a:defRPr sz="2000"/>
            </a:lvl2pPr>
            <a:lvl3pPr>
              <a:spcBef>
                <a:spcPts val="400"/>
              </a:spcBef>
              <a:defRPr sz="1800"/>
            </a:lvl3pPr>
            <a:lvl4pPr>
              <a:spcBef>
                <a:spcPts val="400"/>
              </a:spcBef>
              <a:defRPr sz="1800"/>
            </a:lvl4pPr>
            <a:lvl5pPr>
              <a:spcBef>
                <a:spcPts val="4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80479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4763" y="6381750"/>
            <a:ext cx="9148763" cy="485775"/>
          </a:xfrm>
          <a:prstGeom prst="rect">
            <a:avLst/>
          </a:prstGeom>
          <a:solidFill>
            <a:srgbClr val="0072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28" name="Title Placeholder 1"/>
          <p:cNvSpPr>
            <a:spLocks noGrp="1"/>
          </p:cNvSpPr>
          <p:nvPr>
            <p:ph type="title"/>
          </p:nvPr>
        </p:nvSpPr>
        <p:spPr bwMode="auto">
          <a:xfrm>
            <a:off x="457200" y="301625"/>
            <a:ext cx="8229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9" name="Text Placeholder 2"/>
          <p:cNvSpPr>
            <a:spLocks noGrp="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30" name="TextBox 10"/>
          <p:cNvSpPr txBox="1">
            <a:spLocks noChangeArrowheads="1"/>
          </p:cNvSpPr>
          <p:nvPr/>
        </p:nvSpPr>
        <p:spPr bwMode="auto">
          <a:xfrm>
            <a:off x="5796136" y="6524625"/>
            <a:ext cx="2879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fontAlgn="base">
              <a:spcBef>
                <a:spcPct val="0"/>
              </a:spcBef>
              <a:spcAft>
                <a:spcPct val="0"/>
              </a:spcAft>
            </a:pPr>
            <a:r>
              <a:rPr lang="en-CA" sz="800" dirty="0">
                <a:solidFill>
                  <a:srgbClr val="FFFFFF"/>
                </a:solidFill>
                <a:cs typeface="Arial" charset="0"/>
              </a:rPr>
              <a:t>OpenText Confidential. ©</a:t>
            </a:r>
            <a:r>
              <a:rPr lang="en-CA" sz="800" dirty="0" smtClean="0">
                <a:solidFill>
                  <a:srgbClr val="FFFFFF"/>
                </a:solidFill>
                <a:cs typeface="Arial" charset="0"/>
              </a:rPr>
              <a:t>2014 </a:t>
            </a:r>
            <a:r>
              <a:rPr lang="en-CA" sz="800" dirty="0">
                <a:solidFill>
                  <a:srgbClr val="FFFFFF"/>
                </a:solidFill>
                <a:cs typeface="Arial" charset="0"/>
              </a:rPr>
              <a:t>All Rights Reserved.</a:t>
            </a:r>
            <a:endParaRPr lang="en-US" sz="1200" dirty="0">
              <a:solidFill>
                <a:srgbClr val="FFFFFF"/>
              </a:solidFill>
              <a:cs typeface="Arial" charset="0"/>
            </a:endParaRPr>
          </a:p>
        </p:txBody>
      </p:sp>
      <p:sp>
        <p:nvSpPr>
          <p:cNvPr id="9" name="TextBox 8"/>
          <p:cNvSpPr txBox="1"/>
          <p:nvPr/>
        </p:nvSpPr>
        <p:spPr>
          <a:xfrm>
            <a:off x="8676456" y="6493832"/>
            <a:ext cx="467544" cy="261610"/>
          </a:xfrm>
          <a:prstGeom prst="rect">
            <a:avLst/>
          </a:prstGeom>
          <a:noFill/>
        </p:spPr>
        <p:txBody>
          <a:bodyPr wrap="square" rtlCol="0">
            <a:spAutoFit/>
          </a:bodyPr>
          <a:lstStyle/>
          <a:p>
            <a:pPr fontAlgn="base">
              <a:spcBef>
                <a:spcPct val="0"/>
              </a:spcBef>
              <a:spcAft>
                <a:spcPct val="0"/>
              </a:spcAft>
            </a:pPr>
            <a:fld id="{FB674739-22A0-499D-AC78-99CE08FC6183}" type="slidenum">
              <a:rPr lang="en-US" sz="1100">
                <a:solidFill>
                  <a:prstClr val="white"/>
                </a:solidFill>
                <a:ea typeface="ＭＳ Ｐゴシック" charset="0"/>
              </a:rPr>
              <a:pPr fontAlgn="base">
                <a:spcBef>
                  <a:spcPct val="0"/>
                </a:spcBef>
                <a:spcAft>
                  <a:spcPct val="0"/>
                </a:spcAft>
              </a:pPr>
              <a:t>‹#›</a:t>
            </a:fld>
            <a:endParaRPr lang="en-US" sz="1100" dirty="0">
              <a:solidFill>
                <a:prstClr val="white"/>
              </a:solidFill>
              <a:ea typeface="ＭＳ Ｐゴシック" charset="0"/>
            </a:endParaRPr>
          </a:p>
        </p:txBody>
      </p:sp>
      <p:pic>
        <p:nvPicPr>
          <p:cNvPr id="2" name="Picture 2" descr="\\psf\Home\Desktop\OT-white.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95537" y="6552284"/>
            <a:ext cx="1296144" cy="173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552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2" r:id="rId19"/>
    <p:sldLayoutId id="2147483685" r:id="rId20"/>
    <p:sldLayoutId id="2147483686" r:id="rId21"/>
  </p:sldLayoutIdLst>
  <p:timing>
    <p:tnLst>
      <p:par>
        <p:cTn id="1" dur="indefinite" restart="never" nodeType="tmRoot"/>
      </p:par>
    </p:tnLst>
  </p:timing>
  <p:hf hdr="0" ftr="0" dt="0"/>
  <p:txStyles>
    <p:titleStyle>
      <a:lvl1pPr algn="l" rtl="0" eaLnBrk="1" fontAlgn="base" hangingPunct="1">
        <a:spcBef>
          <a:spcPct val="0"/>
        </a:spcBef>
        <a:spcAft>
          <a:spcPct val="0"/>
        </a:spcAft>
        <a:defRPr sz="3200" b="1" kern="1200">
          <a:solidFill>
            <a:schemeClr val="accent1"/>
          </a:solidFill>
          <a:latin typeface="+mj-lt"/>
          <a:ea typeface="ＭＳ Ｐゴシック" charset="0"/>
          <a:cs typeface="Aller" pitchFamily="2" charset="0"/>
        </a:defRPr>
      </a:lvl1pPr>
      <a:lvl2pPr algn="l" rtl="0" eaLnBrk="1" fontAlgn="base" hangingPunct="1">
        <a:spcBef>
          <a:spcPct val="0"/>
        </a:spcBef>
        <a:spcAft>
          <a:spcPct val="0"/>
        </a:spcAft>
        <a:defRPr sz="3200">
          <a:solidFill>
            <a:schemeClr val="accent1"/>
          </a:solidFill>
          <a:latin typeface="AllerMod Regular" charset="0"/>
          <a:ea typeface="ＭＳ Ｐゴシック" charset="0"/>
        </a:defRPr>
      </a:lvl2pPr>
      <a:lvl3pPr algn="l" rtl="0" eaLnBrk="1" fontAlgn="base" hangingPunct="1">
        <a:spcBef>
          <a:spcPct val="0"/>
        </a:spcBef>
        <a:spcAft>
          <a:spcPct val="0"/>
        </a:spcAft>
        <a:defRPr sz="3200">
          <a:solidFill>
            <a:schemeClr val="accent1"/>
          </a:solidFill>
          <a:latin typeface="AllerMod Regular" charset="0"/>
          <a:ea typeface="ＭＳ Ｐゴシック" charset="0"/>
        </a:defRPr>
      </a:lvl3pPr>
      <a:lvl4pPr algn="l" rtl="0" eaLnBrk="1" fontAlgn="base" hangingPunct="1">
        <a:spcBef>
          <a:spcPct val="0"/>
        </a:spcBef>
        <a:spcAft>
          <a:spcPct val="0"/>
        </a:spcAft>
        <a:defRPr sz="3200">
          <a:solidFill>
            <a:schemeClr val="accent1"/>
          </a:solidFill>
          <a:latin typeface="AllerMod Regular" charset="0"/>
          <a:ea typeface="ＭＳ Ｐゴシック" charset="0"/>
        </a:defRPr>
      </a:lvl4pPr>
      <a:lvl5pPr algn="l" rtl="0" eaLnBrk="1" fontAlgn="base" hangingPunct="1">
        <a:spcBef>
          <a:spcPct val="0"/>
        </a:spcBef>
        <a:spcAft>
          <a:spcPct val="0"/>
        </a:spcAft>
        <a:defRPr sz="3200">
          <a:solidFill>
            <a:schemeClr val="accent1"/>
          </a:solidFill>
          <a:latin typeface="AllerMod Regular" charset="0"/>
          <a:ea typeface="ＭＳ Ｐゴシック" charset="0"/>
        </a:defRPr>
      </a:lvl5pPr>
      <a:lvl6pPr marL="457200" algn="l" rtl="0" eaLnBrk="1" fontAlgn="base" hangingPunct="1">
        <a:spcBef>
          <a:spcPct val="0"/>
        </a:spcBef>
        <a:spcAft>
          <a:spcPct val="0"/>
        </a:spcAft>
        <a:defRPr sz="3200">
          <a:solidFill>
            <a:schemeClr val="accent1"/>
          </a:solidFill>
          <a:latin typeface="AllerMod Regular" charset="0"/>
          <a:ea typeface="ＭＳ Ｐゴシック" charset="0"/>
        </a:defRPr>
      </a:lvl6pPr>
      <a:lvl7pPr marL="914400" algn="l" rtl="0" eaLnBrk="1" fontAlgn="base" hangingPunct="1">
        <a:spcBef>
          <a:spcPct val="0"/>
        </a:spcBef>
        <a:spcAft>
          <a:spcPct val="0"/>
        </a:spcAft>
        <a:defRPr sz="3200">
          <a:solidFill>
            <a:schemeClr val="accent1"/>
          </a:solidFill>
          <a:latin typeface="AllerMod Regular" charset="0"/>
          <a:ea typeface="ＭＳ Ｐゴシック" charset="0"/>
        </a:defRPr>
      </a:lvl7pPr>
      <a:lvl8pPr marL="1371600" algn="l" rtl="0" eaLnBrk="1" fontAlgn="base" hangingPunct="1">
        <a:spcBef>
          <a:spcPct val="0"/>
        </a:spcBef>
        <a:spcAft>
          <a:spcPct val="0"/>
        </a:spcAft>
        <a:defRPr sz="3200">
          <a:solidFill>
            <a:schemeClr val="accent1"/>
          </a:solidFill>
          <a:latin typeface="AllerMod Regular" charset="0"/>
          <a:ea typeface="ＭＳ Ｐゴシック" charset="0"/>
        </a:defRPr>
      </a:lvl8pPr>
      <a:lvl9pPr marL="1828800" algn="l" rtl="0" eaLnBrk="1" fontAlgn="base" hangingPunct="1">
        <a:spcBef>
          <a:spcPct val="0"/>
        </a:spcBef>
        <a:spcAft>
          <a:spcPct val="0"/>
        </a:spcAft>
        <a:defRPr sz="3200">
          <a:solidFill>
            <a:schemeClr val="accent1"/>
          </a:solidFill>
          <a:latin typeface="AllerMod Regular" charset="0"/>
          <a:ea typeface="ＭＳ Ｐゴシック" charset="0"/>
        </a:defRPr>
      </a:lvl9pPr>
    </p:titleStyle>
    <p:bodyStyle>
      <a:lvl1pPr marL="273050" indent="-228600" algn="l" rtl="0" eaLnBrk="1" fontAlgn="base" hangingPunct="1">
        <a:spcBef>
          <a:spcPts val="1200"/>
        </a:spcBef>
        <a:spcAft>
          <a:spcPct val="0"/>
        </a:spcAft>
        <a:buClr>
          <a:schemeClr val="accent1"/>
        </a:buClr>
        <a:buFont typeface="Wingdings" charset="0"/>
        <a:buChar char="§"/>
        <a:defRPr sz="2400" kern="1200">
          <a:solidFill>
            <a:schemeClr val="tx1"/>
          </a:solidFill>
          <a:latin typeface="+mj-lt"/>
          <a:ea typeface="ＭＳ Ｐゴシック" charset="0"/>
          <a:cs typeface="HelveticaNeueLT Std"/>
        </a:defRPr>
      </a:lvl1pPr>
      <a:lvl2pPr marL="547688" indent="-228600" algn="l" rtl="0" eaLnBrk="1" fontAlgn="base" hangingPunct="1">
        <a:spcBef>
          <a:spcPts val="400"/>
        </a:spcBef>
        <a:spcAft>
          <a:spcPct val="0"/>
        </a:spcAft>
        <a:buClr>
          <a:schemeClr val="accent1"/>
        </a:buClr>
        <a:buFont typeface="Wingdings" charset="0"/>
        <a:buChar char="§"/>
        <a:defRPr sz="2000" kern="1200">
          <a:solidFill>
            <a:schemeClr val="tx1"/>
          </a:solidFill>
          <a:latin typeface="+mj-lt"/>
          <a:ea typeface="ＭＳ Ｐゴシック" charset="0"/>
          <a:cs typeface="HelveticaNeueLT Std"/>
        </a:defRPr>
      </a:lvl2pPr>
      <a:lvl3pPr marL="822325" indent="-228600" algn="l" rtl="0" eaLnBrk="1" fontAlgn="base" hangingPunct="1">
        <a:spcBef>
          <a:spcPts val="400"/>
        </a:spcBef>
        <a:spcAft>
          <a:spcPct val="0"/>
        </a:spcAft>
        <a:buClr>
          <a:schemeClr val="accent1"/>
        </a:buClr>
        <a:buFont typeface="Wingdings" charset="0"/>
        <a:buChar char="§"/>
        <a:defRPr kern="1200">
          <a:solidFill>
            <a:schemeClr val="tx1"/>
          </a:solidFill>
          <a:latin typeface="+mj-lt"/>
          <a:ea typeface="ＭＳ Ｐゴシック" charset="0"/>
          <a:cs typeface="HelveticaNeueLT Std"/>
        </a:defRPr>
      </a:lvl3pPr>
      <a:lvl4pPr marL="1096963" indent="-228600" algn="l" rtl="0" eaLnBrk="1" fontAlgn="base" hangingPunct="1">
        <a:spcBef>
          <a:spcPts val="400"/>
        </a:spcBef>
        <a:spcAft>
          <a:spcPct val="0"/>
        </a:spcAft>
        <a:buClr>
          <a:schemeClr val="accent1"/>
        </a:buClr>
        <a:buFont typeface="Wingdings" charset="0"/>
        <a:buChar char="§"/>
        <a:defRPr kern="1200">
          <a:solidFill>
            <a:schemeClr val="tx1"/>
          </a:solidFill>
          <a:latin typeface="+mj-lt"/>
          <a:ea typeface="ＭＳ Ｐゴシック" charset="0"/>
          <a:cs typeface="HelveticaNeueLT Std"/>
        </a:defRPr>
      </a:lvl4pPr>
      <a:lvl5pPr marL="1371600" indent="-228600" algn="l" rtl="0" eaLnBrk="1" fontAlgn="base" hangingPunct="1">
        <a:spcBef>
          <a:spcPts val="400"/>
        </a:spcBef>
        <a:spcAft>
          <a:spcPct val="0"/>
        </a:spcAft>
        <a:buClr>
          <a:schemeClr val="accent1"/>
        </a:buClr>
        <a:buFont typeface="Wingdings" charset="0"/>
        <a:buChar char="§"/>
        <a:defRPr kern="1200">
          <a:solidFill>
            <a:schemeClr val="tx1"/>
          </a:solidFill>
          <a:latin typeface="+mj-lt"/>
          <a:ea typeface="ＭＳ Ｐゴシック" charset="0"/>
          <a:cs typeface="HelveticaNeueLT Std"/>
        </a:defRPr>
      </a:lvl5pPr>
      <a:lvl6pPr marL="1371600" indent="-228600" algn="l" defTabSz="914400" rtl="0" eaLnBrk="1" latinLnBrk="0" hangingPunct="1">
        <a:spcBef>
          <a:spcPts val="400"/>
        </a:spcBef>
        <a:buClr>
          <a:schemeClr val="accent1"/>
        </a:buClr>
        <a:buFont typeface="Wingdings" pitchFamily="2" charset="2"/>
        <a:buChar char="§"/>
        <a:defRPr sz="1800" kern="1200">
          <a:solidFill>
            <a:schemeClr val="tx1"/>
          </a:solidFill>
          <a:latin typeface="Arial" pitchFamily="34" charset="0"/>
          <a:ea typeface="+mn-ea"/>
          <a:cs typeface="Arial" pitchFamily="34" charset="0"/>
        </a:defRPr>
      </a:lvl6pPr>
      <a:lvl7pPr marL="1371600" indent="-228600" algn="l" defTabSz="914400" rtl="0" eaLnBrk="1" latinLnBrk="0" hangingPunct="1">
        <a:spcBef>
          <a:spcPts val="400"/>
        </a:spcBef>
        <a:buClr>
          <a:schemeClr val="accent1"/>
        </a:buClr>
        <a:buFont typeface="Wingdings" pitchFamily="2" charset="2"/>
        <a:buChar char="§"/>
        <a:defRPr sz="1600" kern="1200" baseline="0">
          <a:solidFill>
            <a:schemeClr val="tx1"/>
          </a:solidFill>
          <a:latin typeface="Arial" pitchFamily="34" charset="0"/>
          <a:ea typeface="+mn-ea"/>
          <a:cs typeface="Arial" pitchFamily="34" charset="0"/>
        </a:defRPr>
      </a:lvl7pPr>
      <a:lvl8pPr marL="1371600" indent="-228600" algn="l" defTabSz="914400" rtl="0" eaLnBrk="1" latinLnBrk="0" hangingPunct="1">
        <a:spcBef>
          <a:spcPts val="400"/>
        </a:spcBef>
        <a:buClr>
          <a:schemeClr val="accent1"/>
        </a:buClr>
        <a:buFont typeface="Wingdings" pitchFamily="2" charset="2"/>
        <a:buChar char="§"/>
        <a:defRPr sz="1800" kern="1200" baseline="0">
          <a:solidFill>
            <a:schemeClr val="tx1"/>
          </a:solidFill>
          <a:latin typeface="Arial" pitchFamily="34" charset="0"/>
          <a:ea typeface="+mn-ea"/>
          <a:cs typeface="Arial" pitchFamily="34" charset="0"/>
        </a:defRPr>
      </a:lvl8pPr>
      <a:lvl9pPr marL="1371600" indent="-228600" algn="l" defTabSz="914400" rtl="0" eaLnBrk="1" latinLnBrk="0" hangingPunct="1">
        <a:spcBef>
          <a:spcPts val="400"/>
        </a:spcBef>
        <a:buClr>
          <a:schemeClr val="accent1"/>
        </a:buClr>
        <a:buFont typeface="Wingdings" pitchFamily="2" charset="2"/>
        <a:buChar char="§"/>
        <a:defRPr sz="1800" kern="1200" baseline="0">
          <a:solidFill>
            <a:schemeClr val="tx1"/>
          </a:solidFill>
          <a:latin typeface="Arial" pitchFamily="34" charset="0"/>
          <a:ea typeface="+mn-ea"/>
          <a:cs typeface="Arial"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xs.com/belk"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www.gxs.com/belk" TargetMode="External"/><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gxs.com/Belk"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gs1us.org/AttributeExplorer"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www.gxs.com/catalogue_extended_attributes" TargetMode="External"/><Relationship Id="rId2" Type="http://schemas.openxmlformats.org/officeDocument/2006/relationships/hyperlink" Target="http://www.gxs.com/Belk"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gxs.com/assets/uploads/wmv/livemeeting.wmv" TargetMode="External"/><Relationship Id="rId2" Type="http://schemas.openxmlformats.org/officeDocument/2006/relationships/hyperlink" Target="http://www.gxs.com/belk" TargetMode="External"/><Relationship Id="rId1" Type="http://schemas.openxmlformats.org/officeDocument/2006/relationships/slideLayout" Target="../slideLayouts/slideLayout3.xml"/><Relationship Id="rId5" Type="http://schemas.openxmlformats.org/officeDocument/2006/relationships/hyperlink" Target="https://catalogue.gxs.com/QRSGUI/jsf/login/login.jspx" TargetMode="External"/><Relationship Id="rId4" Type="http://schemas.openxmlformats.org/officeDocument/2006/relationships/hyperlink" Target="http://www.gxs.com/products/active_applications/data_synchronization/gxs_catalogu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hyperlink" Target="mailto:Digital_content@belk.com" TargetMode="External"/><Relationship Id="rId3" Type="http://schemas.openxmlformats.org/officeDocument/2006/relationships/hyperlink" Target="http://www.gxs.com/catalogue_extended_attributes" TargetMode="External"/><Relationship Id="rId7" Type="http://schemas.openxmlformats.org/officeDocument/2006/relationships/hyperlink" Target="mailto:Dwiener@opentext.com" TargetMode="External"/><Relationship Id="rId2" Type="http://schemas.openxmlformats.org/officeDocument/2006/relationships/hyperlink" Target="http://www.gxs.com/belk" TargetMode="External"/><Relationship Id="rId1" Type="http://schemas.openxmlformats.org/officeDocument/2006/relationships/slideLayout" Target="../slideLayouts/slideLayout3.xml"/><Relationship Id="rId6" Type="http://schemas.openxmlformats.org/officeDocument/2006/relationships/hyperlink" Target="mailto:jdivjak@opentext.com" TargetMode="External"/><Relationship Id="rId5" Type="http://schemas.openxmlformats.org/officeDocument/2006/relationships/image" Target="../media/image45.png"/><Relationship Id="rId4" Type="http://schemas.openxmlformats.org/officeDocument/2006/relationships/hyperlink" Target="https://catalogue.gxs.com/QRSGUI/jsf/login/login.j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229600" cy="6400800"/>
          </a:xfrm>
        </p:spPr>
        <p:txBody>
          <a:bodyPr/>
          <a:lstStyle/>
          <a:p>
            <a:pPr marL="44450" indent="0" algn="ctr">
              <a:buNone/>
            </a:pPr>
            <a:r>
              <a:rPr lang="en-US" sz="2000" b="1" dirty="0" smtClean="0">
                <a:solidFill>
                  <a:srgbClr val="0072AA"/>
                </a:solidFill>
              </a:rPr>
              <a:t>Thank you for participating in the Belk &amp; OpenText/GXS Extended Attribute Educational Webinar</a:t>
            </a:r>
            <a:endParaRPr lang="en-US" sz="2000" dirty="0" smtClean="0">
              <a:solidFill>
                <a:srgbClr val="0072AA"/>
              </a:solidFill>
            </a:endParaRPr>
          </a:p>
          <a:p>
            <a:pPr>
              <a:buClr>
                <a:srgbClr val="00B050"/>
              </a:buClr>
              <a:buFont typeface="Wingdings" panose="05000000000000000000" pitchFamily="2" charset="2"/>
              <a:buChar char="ü"/>
            </a:pPr>
            <a:r>
              <a:rPr lang="en-US" sz="2000" dirty="0" smtClean="0"/>
              <a:t>The call will begin at approximately </a:t>
            </a:r>
            <a:r>
              <a:rPr lang="en-US" sz="2000" dirty="0" smtClean="0"/>
              <a:t>2pm today</a:t>
            </a:r>
            <a:r>
              <a:rPr lang="en-US" sz="2000" dirty="0"/>
              <a:t> </a:t>
            </a:r>
            <a:r>
              <a:rPr lang="en-US" sz="2000" dirty="0" smtClean="0"/>
              <a:t>and space is limited, so if you have troubles getting into the webinar, please listen in and the presentation will be available on </a:t>
            </a:r>
            <a:r>
              <a:rPr lang="en-US" sz="2000" dirty="0" smtClean="0">
                <a:hlinkClick r:id="rId2"/>
              </a:rPr>
              <a:t>www.gxs.com/belk</a:t>
            </a:r>
            <a:r>
              <a:rPr lang="en-US" sz="2000" dirty="0" smtClean="0"/>
              <a:t> next week</a:t>
            </a:r>
            <a:r>
              <a:rPr lang="en-US" sz="2000" dirty="0" smtClean="0"/>
              <a:t> </a:t>
            </a:r>
            <a:endParaRPr lang="en-US" sz="2000" dirty="0" smtClean="0"/>
          </a:p>
          <a:p>
            <a:pPr>
              <a:buClr>
                <a:srgbClr val="00B050"/>
              </a:buClr>
              <a:buFont typeface="Wingdings" panose="05000000000000000000" pitchFamily="2" charset="2"/>
              <a:buChar char="ü"/>
            </a:pPr>
            <a:r>
              <a:rPr lang="en-US" sz="2000" dirty="0" smtClean="0"/>
              <a:t>The line will remain silent until the start of the call</a:t>
            </a:r>
          </a:p>
          <a:p>
            <a:pPr>
              <a:buClr>
                <a:srgbClr val="00B050"/>
              </a:buClr>
              <a:buFont typeface="Wingdings" panose="05000000000000000000" pitchFamily="2" charset="2"/>
              <a:buChar char="ü"/>
            </a:pPr>
            <a:r>
              <a:rPr lang="en-US" sz="2000" dirty="0" smtClean="0"/>
              <a:t>All lines will be muted. Any questions can by submitted via the Q&amp;A section on Global Meeting menu (upper right-hand corner of your screen)</a:t>
            </a:r>
          </a:p>
          <a:p>
            <a:pPr>
              <a:buClr>
                <a:srgbClr val="00B050"/>
              </a:buClr>
              <a:buFont typeface="Wingdings" panose="05000000000000000000" pitchFamily="2" charset="2"/>
              <a:buChar char="ü"/>
            </a:pPr>
            <a:r>
              <a:rPr lang="en-US" sz="2000" dirty="0" smtClean="0"/>
              <a:t>All submitted questions will be answered and posted to Belk’s Landing </a:t>
            </a:r>
            <a:r>
              <a:rPr lang="en-US" sz="2000" dirty="0"/>
              <a:t>P</a:t>
            </a:r>
            <a:r>
              <a:rPr lang="en-US" sz="2000" dirty="0" smtClean="0"/>
              <a:t>age next week (</a:t>
            </a:r>
            <a:r>
              <a:rPr lang="en-US" sz="2000" dirty="0" smtClean="0">
                <a:solidFill>
                  <a:schemeClr val="accent1"/>
                </a:solidFill>
              </a:rPr>
              <a:t>www.gxs.com/belk</a:t>
            </a:r>
            <a:r>
              <a:rPr lang="en-US" sz="2000" dirty="0" smtClean="0"/>
              <a:t>) </a:t>
            </a:r>
          </a:p>
          <a:p>
            <a:pPr>
              <a:buClr>
                <a:srgbClr val="00B050"/>
              </a:buClr>
              <a:buFont typeface="Wingdings" panose="05000000000000000000" pitchFamily="2" charset="2"/>
              <a:buChar char="ü"/>
            </a:pPr>
            <a:r>
              <a:rPr lang="en-US" sz="2000" dirty="0" smtClean="0"/>
              <a:t>This session will be recorded.  The recorded session will be posted to Belk’s landing page next week </a:t>
            </a:r>
            <a:r>
              <a:rPr lang="en-US" sz="2000" dirty="0"/>
              <a:t>(</a:t>
            </a:r>
            <a:r>
              <a:rPr lang="en-US" sz="2000" dirty="0">
                <a:solidFill>
                  <a:schemeClr val="accent1"/>
                </a:solidFill>
              </a:rPr>
              <a:t>www.gxs.com/belk</a:t>
            </a:r>
            <a:r>
              <a:rPr lang="en-US" sz="2000" dirty="0"/>
              <a:t>) </a:t>
            </a:r>
            <a:endParaRPr lang="en-US" sz="2000" dirty="0" smtClean="0"/>
          </a:p>
          <a:p>
            <a:pPr marL="44450" indent="0" algn="ctr">
              <a:buNone/>
            </a:pPr>
            <a:r>
              <a:rPr lang="en-US" sz="2200" dirty="0" smtClean="0"/>
              <a:t> </a:t>
            </a:r>
            <a:endParaRPr lang="en-US" sz="2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5716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1186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8" y="145125"/>
            <a:ext cx="8229600" cy="574675"/>
          </a:xfrm>
        </p:spPr>
        <p:txBody>
          <a:bodyPr/>
          <a:lstStyle/>
          <a:p>
            <a:r>
              <a:rPr lang="en-US" dirty="0" smtClean="0">
                <a:solidFill>
                  <a:srgbClr val="0072AA"/>
                </a:solidFill>
              </a:rPr>
              <a:t>Impacts of Attributing</a:t>
            </a:r>
            <a:endParaRPr lang="en-US" dirty="0">
              <a:solidFill>
                <a:srgbClr val="0072AA"/>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68034806"/>
              </p:ext>
            </p:extLst>
          </p:nvPr>
        </p:nvGraphicFramePr>
        <p:xfrm>
          <a:off x="233916" y="998742"/>
          <a:ext cx="8718698" cy="4594822"/>
        </p:xfrm>
        <a:graphic>
          <a:graphicData uri="http://schemas.openxmlformats.org/drawingml/2006/table">
            <a:tbl>
              <a:tblPr firstRow="1" bandRow="1">
                <a:tableStyleId>{5C22544A-7EE6-4342-B048-85BDC9FD1C3A}</a:tableStyleId>
              </a:tblPr>
              <a:tblGrid>
                <a:gridCol w="2668317"/>
                <a:gridCol w="6050381"/>
              </a:tblGrid>
              <a:tr h="444723">
                <a:tc>
                  <a:txBody>
                    <a:bodyPr/>
                    <a:lstStyle/>
                    <a:p>
                      <a:r>
                        <a:rPr lang="en-US" sz="1400" dirty="0" smtClean="0">
                          <a:latin typeface="Arial" panose="020B0604020202020204" pitchFamily="34" charset="0"/>
                          <a:cs typeface="Arial" panose="020B0604020202020204" pitchFamily="34" charset="0"/>
                        </a:rPr>
                        <a:t>Business Function</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Reasons</a:t>
                      </a:r>
                      <a:endParaRPr lang="en-US" sz="1400" dirty="0">
                        <a:latin typeface="Arial" panose="020B0604020202020204" pitchFamily="34" charset="0"/>
                        <a:cs typeface="Arial" panose="020B0604020202020204" pitchFamily="34" charset="0"/>
                      </a:endParaRPr>
                    </a:p>
                  </a:txBody>
                  <a:tcPr/>
                </a:tc>
              </a:tr>
              <a:tr h="1084841">
                <a:tc>
                  <a:txBody>
                    <a:bodyPr/>
                    <a:lstStyle/>
                    <a:p>
                      <a:r>
                        <a:rPr lang="en-US" sz="1400" dirty="0" smtClean="0">
                          <a:latin typeface="Arial" panose="020B0604020202020204" pitchFamily="34" charset="0"/>
                          <a:cs typeface="Arial" panose="020B0604020202020204" pitchFamily="34" charset="0"/>
                        </a:rPr>
                        <a:t>Ecommerce</a:t>
                      </a:r>
                      <a:endParaRPr lang="en-US" sz="1400" dirty="0">
                        <a:latin typeface="Arial" panose="020B0604020202020204" pitchFamily="34" charset="0"/>
                        <a:cs typeface="Arial" panose="020B0604020202020204" pitchFamily="34" charset="0"/>
                      </a:endParaRPr>
                    </a:p>
                  </a:txBody>
                  <a:tcPr/>
                </a:tc>
                <a:tc>
                  <a:txBody>
                    <a:bodyPr/>
                    <a:lstStyle/>
                    <a:p>
                      <a:pPr marL="285750" indent="-285750">
                        <a:buFontTx/>
                        <a:buChar char="-"/>
                      </a:pPr>
                      <a:r>
                        <a:rPr lang="en-US" sz="1400" baseline="0" dirty="0" smtClean="0">
                          <a:latin typeface="Arial" panose="020B0604020202020204" pitchFamily="34" charset="0"/>
                          <a:cs typeface="Arial" panose="020B0604020202020204" pitchFamily="34" charset="0"/>
                        </a:rPr>
                        <a:t>Enhance Search Engine Optimization (SEO)</a:t>
                      </a:r>
                    </a:p>
                    <a:p>
                      <a:pPr marL="285750" indent="-285750">
                        <a:buFontTx/>
                        <a:buChar char="-"/>
                      </a:pPr>
                      <a:r>
                        <a:rPr lang="en-US" sz="1400" baseline="0" dirty="0" smtClean="0">
                          <a:latin typeface="Arial" panose="020B0604020202020204" pitchFamily="34" charset="0"/>
                          <a:cs typeface="Arial" panose="020B0604020202020204" pitchFamily="34" charset="0"/>
                        </a:rPr>
                        <a:t>Additional selling features improve sales</a:t>
                      </a:r>
                    </a:p>
                    <a:p>
                      <a:pPr marL="285750" indent="-285750">
                        <a:buFontTx/>
                        <a:buChar char="-"/>
                      </a:pPr>
                      <a:r>
                        <a:rPr lang="en-US" sz="1400" baseline="0" dirty="0" smtClean="0">
                          <a:latin typeface="Arial" panose="020B0604020202020204" pitchFamily="34" charset="0"/>
                          <a:cs typeface="Arial" panose="020B0604020202020204" pitchFamily="34" charset="0"/>
                        </a:rPr>
                        <a:t>Customers want more information for better purchasing decisions</a:t>
                      </a:r>
                    </a:p>
                    <a:p>
                      <a:pPr marL="285750" indent="-285750">
                        <a:buFontTx/>
                        <a:buChar char="-"/>
                      </a:pPr>
                      <a:r>
                        <a:rPr lang="en-US" sz="1400" baseline="0" dirty="0" smtClean="0">
                          <a:latin typeface="Arial" panose="020B0604020202020204" pitchFamily="34" charset="0"/>
                          <a:cs typeface="Arial" panose="020B0604020202020204" pitchFamily="34" charset="0"/>
                        </a:rPr>
                        <a:t>Automated process improves cycle time to website</a:t>
                      </a:r>
                      <a:endParaRPr lang="en-US" sz="1400" dirty="0">
                        <a:latin typeface="Arial" panose="020B0604020202020204" pitchFamily="34" charset="0"/>
                        <a:cs typeface="Arial" panose="020B0604020202020204" pitchFamily="34" charset="0"/>
                      </a:endParaRPr>
                    </a:p>
                  </a:txBody>
                  <a:tcPr/>
                </a:tc>
              </a:tr>
              <a:tr h="607590">
                <a:tc>
                  <a:txBody>
                    <a:bodyPr/>
                    <a:lstStyle/>
                    <a:p>
                      <a:r>
                        <a:rPr lang="en-US" sz="1400" dirty="0" smtClean="0">
                          <a:latin typeface="Arial" panose="020B0604020202020204" pitchFamily="34" charset="0"/>
                          <a:cs typeface="Arial" panose="020B0604020202020204" pitchFamily="34" charset="0"/>
                        </a:rPr>
                        <a:t>Buying</a:t>
                      </a:r>
                      <a:r>
                        <a:rPr lang="en-US" sz="1400" baseline="0" dirty="0" smtClean="0">
                          <a:latin typeface="Arial" panose="020B0604020202020204" pitchFamily="34" charset="0"/>
                          <a:cs typeface="Arial" panose="020B0604020202020204" pitchFamily="34" charset="0"/>
                        </a:rPr>
                        <a:t> &amp; Planning Merchants</a:t>
                      </a:r>
                      <a:endParaRPr lang="en-US" sz="1400" dirty="0">
                        <a:latin typeface="Arial" panose="020B0604020202020204" pitchFamily="34" charset="0"/>
                        <a:cs typeface="Arial" panose="020B0604020202020204" pitchFamily="34" charset="0"/>
                      </a:endParaRPr>
                    </a:p>
                  </a:txBody>
                  <a:tcPr/>
                </a:tc>
                <a:tc>
                  <a:txBody>
                    <a:bodyPr/>
                    <a:lstStyle/>
                    <a:p>
                      <a:pPr marL="285750" indent="-285750">
                        <a:buFontTx/>
                        <a:buChar char="-"/>
                      </a:pPr>
                      <a:r>
                        <a:rPr lang="en-US" sz="1400" dirty="0" smtClean="0">
                          <a:latin typeface="Arial" panose="020B0604020202020204" pitchFamily="34" charset="0"/>
                          <a:cs typeface="Arial" panose="020B0604020202020204" pitchFamily="34" charset="0"/>
                        </a:rPr>
                        <a:t>Review image at</a:t>
                      </a:r>
                      <a:r>
                        <a:rPr lang="en-US" sz="1400" baseline="0" dirty="0" smtClean="0">
                          <a:latin typeface="Arial" panose="020B0604020202020204" pitchFamily="34" charset="0"/>
                          <a:cs typeface="Arial" panose="020B0604020202020204" pitchFamily="34" charset="0"/>
                        </a:rPr>
                        <a:t> time of PO entry</a:t>
                      </a:r>
                    </a:p>
                    <a:p>
                      <a:pPr marL="285750" indent="-285750">
                        <a:buFontTx/>
                        <a:buChar char="-"/>
                      </a:pPr>
                      <a:r>
                        <a:rPr lang="en-US" sz="1400" baseline="0" dirty="0" smtClean="0">
                          <a:latin typeface="Arial" panose="020B0604020202020204" pitchFamily="34" charset="0"/>
                          <a:cs typeface="Arial" panose="020B0604020202020204" pitchFamily="34" charset="0"/>
                        </a:rPr>
                        <a:t>Utilize attributes for enhanced reporting and allocation to stores</a:t>
                      </a:r>
                      <a:endParaRPr lang="en-US" sz="1400" dirty="0">
                        <a:latin typeface="Arial" panose="020B0604020202020204" pitchFamily="34" charset="0"/>
                        <a:cs typeface="Arial" panose="020B0604020202020204" pitchFamily="34" charset="0"/>
                      </a:endParaRPr>
                    </a:p>
                  </a:txBody>
                  <a:tcPr/>
                </a:tc>
              </a:tr>
              <a:tr h="850913">
                <a:tc>
                  <a:txBody>
                    <a:bodyPr/>
                    <a:lstStyle/>
                    <a:p>
                      <a:r>
                        <a:rPr lang="en-US" sz="1400" dirty="0" smtClean="0">
                          <a:latin typeface="Arial" panose="020B0604020202020204" pitchFamily="34" charset="0"/>
                          <a:cs typeface="Arial" panose="020B0604020202020204" pitchFamily="34" charset="0"/>
                        </a:rPr>
                        <a:t>Supply Chain</a:t>
                      </a:r>
                      <a:endParaRPr lang="en-US" sz="1400" dirty="0">
                        <a:latin typeface="Arial" panose="020B0604020202020204" pitchFamily="34" charset="0"/>
                        <a:cs typeface="Arial" panose="020B0604020202020204" pitchFamily="34" charset="0"/>
                      </a:endParaRPr>
                    </a:p>
                  </a:txBody>
                  <a:tcPr/>
                </a:tc>
                <a:tc>
                  <a:txBody>
                    <a:bodyPr/>
                    <a:lstStyle/>
                    <a:p>
                      <a:pPr marL="285750" indent="-285750">
                        <a:buFontTx/>
                        <a:buChar char="-"/>
                      </a:pPr>
                      <a:r>
                        <a:rPr lang="en-US" sz="1400" dirty="0" smtClean="0">
                          <a:latin typeface="Arial" panose="020B0604020202020204" pitchFamily="34" charset="0"/>
                          <a:cs typeface="Arial" panose="020B0604020202020204" pitchFamily="34" charset="0"/>
                        </a:rPr>
                        <a:t>Hazardous materials for package handling</a:t>
                      </a:r>
                    </a:p>
                    <a:p>
                      <a:pPr marL="285750" indent="-285750">
                        <a:buFontTx/>
                        <a:buChar char="-"/>
                      </a:pPr>
                      <a:r>
                        <a:rPr lang="en-US" sz="1400" dirty="0" smtClean="0">
                          <a:latin typeface="Arial" panose="020B0604020202020204" pitchFamily="34" charset="0"/>
                          <a:cs typeface="Arial" panose="020B0604020202020204" pitchFamily="34" charset="0"/>
                        </a:rPr>
                        <a:t>Dimensional/weight</a:t>
                      </a:r>
                      <a:r>
                        <a:rPr lang="en-US" sz="1400" baseline="0" dirty="0" smtClean="0">
                          <a:latin typeface="Arial" panose="020B0604020202020204" pitchFamily="34" charset="0"/>
                          <a:cs typeface="Arial" panose="020B0604020202020204" pitchFamily="34" charset="0"/>
                        </a:rPr>
                        <a:t> information for fast put away at FC</a:t>
                      </a:r>
                    </a:p>
                    <a:p>
                      <a:pPr marL="285750" indent="-285750">
                        <a:buFontTx/>
                        <a:buChar char="-"/>
                      </a:pPr>
                      <a:r>
                        <a:rPr lang="en-US" sz="1400" baseline="0" dirty="0" smtClean="0">
                          <a:latin typeface="Arial" panose="020B0604020202020204" pitchFamily="34" charset="0"/>
                          <a:cs typeface="Arial" panose="020B0604020202020204" pitchFamily="34" charset="0"/>
                        </a:rPr>
                        <a:t>Images assist FC associates with picking &amp; packing customer orders</a:t>
                      </a:r>
                      <a:endParaRPr lang="en-US" sz="1400" dirty="0">
                        <a:latin typeface="Arial" panose="020B0604020202020204" pitchFamily="34" charset="0"/>
                        <a:cs typeface="Arial" panose="020B0604020202020204" pitchFamily="34" charset="0"/>
                      </a:endParaRPr>
                    </a:p>
                  </a:txBody>
                  <a:tcPr/>
                </a:tc>
              </a:tr>
              <a:tr h="416665">
                <a:tc>
                  <a:txBody>
                    <a:bodyPr/>
                    <a:lstStyle/>
                    <a:p>
                      <a:r>
                        <a:rPr lang="en-US" sz="1400" dirty="0" smtClean="0">
                          <a:latin typeface="Arial" panose="020B0604020202020204" pitchFamily="34" charset="0"/>
                          <a:cs typeface="Arial" panose="020B0604020202020204" pitchFamily="34" charset="0"/>
                        </a:rPr>
                        <a:t>Stores</a:t>
                      </a:r>
                      <a:endParaRPr lang="en-US" sz="1400" dirty="0">
                        <a:latin typeface="Arial" panose="020B0604020202020204" pitchFamily="34" charset="0"/>
                        <a:cs typeface="Arial" panose="020B0604020202020204" pitchFamily="34" charset="0"/>
                      </a:endParaRPr>
                    </a:p>
                  </a:txBody>
                  <a:tcPr/>
                </a:tc>
                <a:tc>
                  <a:txBody>
                    <a:bodyPr/>
                    <a:lstStyle/>
                    <a:p>
                      <a:pPr marL="285750" indent="-285750">
                        <a:buFontTx/>
                        <a:buChar char="-"/>
                      </a:pPr>
                      <a:r>
                        <a:rPr lang="en-US" sz="1400" dirty="0" smtClean="0">
                          <a:latin typeface="Arial" panose="020B0604020202020204" pitchFamily="34" charset="0"/>
                          <a:cs typeface="Arial" panose="020B0604020202020204" pitchFamily="34" charset="0"/>
                        </a:rPr>
                        <a:t>Images to help</a:t>
                      </a:r>
                      <a:r>
                        <a:rPr lang="en-US" sz="1400" baseline="0" dirty="0" smtClean="0">
                          <a:latin typeface="Arial" panose="020B0604020202020204" pitchFamily="34" charset="0"/>
                          <a:cs typeface="Arial" panose="020B0604020202020204" pitchFamily="34" charset="0"/>
                        </a:rPr>
                        <a:t> with store fulfillment and promotional event set up</a:t>
                      </a:r>
                    </a:p>
                  </a:txBody>
                  <a:tcPr/>
                </a:tc>
              </a:tr>
              <a:tr h="595045">
                <a:tc>
                  <a:txBody>
                    <a:bodyPr/>
                    <a:lstStyle/>
                    <a:p>
                      <a:r>
                        <a:rPr lang="en-US" sz="1400" dirty="0" smtClean="0">
                          <a:latin typeface="Arial" panose="020B0604020202020204" pitchFamily="34" charset="0"/>
                          <a:cs typeface="Arial" panose="020B0604020202020204" pitchFamily="34" charset="0"/>
                        </a:rPr>
                        <a:t>Tax</a:t>
                      </a:r>
                      <a:endParaRPr lang="en-US" sz="1400" dirty="0">
                        <a:latin typeface="Arial" panose="020B0604020202020204" pitchFamily="34" charset="0"/>
                        <a:cs typeface="Arial" panose="020B0604020202020204" pitchFamily="34" charset="0"/>
                      </a:endParaRPr>
                    </a:p>
                  </a:txBody>
                  <a:tcPr/>
                </a:tc>
                <a:tc>
                  <a:txBody>
                    <a:bodyPr/>
                    <a:lstStyle/>
                    <a:p>
                      <a:pPr marL="285750" indent="-285750">
                        <a:buFontTx/>
                        <a:buChar char="-"/>
                      </a:pPr>
                      <a:r>
                        <a:rPr lang="en-US" sz="1400" baseline="0" dirty="0" smtClean="0">
                          <a:latin typeface="Arial" panose="020B0604020202020204" pitchFamily="34" charset="0"/>
                          <a:cs typeface="Arial" panose="020B0604020202020204" pitchFamily="34" charset="0"/>
                        </a:rPr>
                        <a:t>Attributes to support various tax rules in store and online.  For example, SPF is tax exempt in Texas</a:t>
                      </a:r>
                    </a:p>
                  </a:txBody>
                  <a:tcPr/>
                </a:tc>
              </a:tr>
              <a:tr h="595045">
                <a:tc>
                  <a:txBody>
                    <a:bodyPr/>
                    <a:lstStyle/>
                    <a:p>
                      <a:r>
                        <a:rPr lang="en-US" sz="1400" dirty="0" smtClean="0">
                          <a:latin typeface="Arial" panose="020B0604020202020204" pitchFamily="34" charset="0"/>
                          <a:cs typeface="Arial" panose="020B0604020202020204" pitchFamily="34" charset="0"/>
                        </a:rPr>
                        <a:t>Legal</a:t>
                      </a:r>
                      <a:endParaRPr lang="en-US" sz="1400" dirty="0">
                        <a:latin typeface="Arial" panose="020B0604020202020204" pitchFamily="34" charset="0"/>
                        <a:cs typeface="Arial" panose="020B0604020202020204" pitchFamily="34" charset="0"/>
                      </a:endParaRPr>
                    </a:p>
                  </a:txBody>
                  <a:tcPr/>
                </a:tc>
                <a:tc>
                  <a:txBody>
                    <a:bodyPr/>
                    <a:lstStyle/>
                    <a:p>
                      <a:pPr marL="285750" indent="-285750">
                        <a:buFontTx/>
                        <a:buChar char="-"/>
                      </a:pPr>
                      <a:r>
                        <a:rPr lang="en-US" sz="1400" baseline="0" dirty="0" smtClean="0">
                          <a:latin typeface="Arial" panose="020B0604020202020204" pitchFamily="34" charset="0"/>
                          <a:cs typeface="Arial" panose="020B0604020202020204" pitchFamily="34" charset="0"/>
                        </a:rPr>
                        <a:t>Necessary for complying with US Dept. of Commerce rules, i.e., animal fur name</a:t>
                      </a:r>
                    </a:p>
                  </a:txBody>
                  <a:tcPr/>
                </a:tc>
              </a:tr>
            </a:tbl>
          </a:graphicData>
        </a:graphic>
      </p:graphicFrame>
    </p:spTree>
    <p:extLst>
      <p:ext uri="{BB962C8B-B14F-4D97-AF65-F5344CB8AC3E}">
        <p14:creationId xmlns:p14="http://schemas.microsoft.com/office/powerpoint/2010/main" val="2964136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1"/>
          </p:nvPr>
        </p:nvSpPr>
        <p:spPr>
          <a:xfrm>
            <a:off x="106439" y="949332"/>
            <a:ext cx="8503977" cy="5104562"/>
          </a:xfrm>
          <a:prstGeom prst="rect">
            <a:avLst/>
          </a:prstGeom>
        </p:spPr>
        <p:txBody>
          <a:bodyPr>
            <a:normAutofit/>
          </a:bodyPr>
          <a:lstStyle/>
          <a:p>
            <a:pPr marL="0" indent="0">
              <a:buNone/>
            </a:pPr>
            <a:r>
              <a:rPr lang="en-US" dirty="0" smtClean="0"/>
              <a:t>   </a:t>
            </a:r>
          </a:p>
          <a:p>
            <a:pPr marL="0" indent="0">
              <a:buNone/>
            </a:pPr>
            <a:endParaRPr lang="en-US" dirty="0"/>
          </a:p>
        </p:txBody>
      </p:sp>
      <p:sp>
        <p:nvSpPr>
          <p:cNvPr id="2" name="Title 1"/>
          <p:cNvSpPr>
            <a:spLocks noGrp="1"/>
          </p:cNvSpPr>
          <p:nvPr>
            <p:ph type="title"/>
          </p:nvPr>
        </p:nvSpPr>
        <p:spPr>
          <a:xfrm>
            <a:off x="297712" y="118429"/>
            <a:ext cx="8397026" cy="830903"/>
          </a:xfrm>
        </p:spPr>
        <p:txBody>
          <a:bodyPr/>
          <a:lstStyle/>
          <a:p>
            <a:pPr algn="ctr"/>
            <a:r>
              <a:rPr lang="en-US" dirty="0" smtClean="0">
                <a:solidFill>
                  <a:srgbClr val="0072AA"/>
                </a:solidFill>
              </a:rPr>
              <a:t>Benefits: Populating Attributes GXS</a:t>
            </a:r>
            <a:endParaRPr lang="en-US" dirty="0">
              <a:solidFill>
                <a:srgbClr val="0072AA"/>
              </a:solidFill>
            </a:endParaRPr>
          </a:p>
        </p:txBody>
      </p:sp>
      <p:sp>
        <p:nvSpPr>
          <p:cNvPr id="5" name="Slide Number Placeholder 4"/>
          <p:cNvSpPr>
            <a:spLocks noGrp="1"/>
          </p:cNvSpPr>
          <p:nvPr>
            <p:ph type="sldNum" sz="quarter" idx="10"/>
          </p:nvPr>
        </p:nvSpPr>
        <p:spPr/>
        <p:txBody>
          <a:bodyPr/>
          <a:lstStyle/>
          <a:p>
            <a:pPr>
              <a:defRPr/>
            </a:pPr>
            <a:endParaRPr lang="en-US" dirty="0" smtClean="0"/>
          </a:p>
          <a:p>
            <a:pPr>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11854511"/>
              </p:ext>
            </p:extLst>
          </p:nvPr>
        </p:nvGraphicFramePr>
        <p:xfrm>
          <a:off x="372140" y="949332"/>
          <a:ext cx="8367823" cy="4905239"/>
        </p:xfrm>
        <a:graphic>
          <a:graphicData uri="http://schemas.openxmlformats.org/drawingml/2006/table">
            <a:tbl>
              <a:tblPr firstRow="1" bandRow="1">
                <a:tableStyleId>{5C22544A-7EE6-4342-B048-85BDC9FD1C3A}</a:tableStyleId>
              </a:tblPr>
              <a:tblGrid>
                <a:gridCol w="3965944"/>
                <a:gridCol w="4401879"/>
              </a:tblGrid>
              <a:tr h="477050">
                <a:tc>
                  <a:txBody>
                    <a:bodyPr/>
                    <a:lstStyle/>
                    <a:p>
                      <a:pPr algn="l"/>
                      <a:r>
                        <a:rPr lang="en-US" dirty="0" smtClean="0"/>
                        <a:t>Vendor Benefits</a:t>
                      </a:r>
                      <a:endParaRPr lang="en-US" dirty="0"/>
                    </a:p>
                  </a:txBody>
                  <a:tcPr/>
                </a:tc>
                <a:tc>
                  <a:txBody>
                    <a:bodyPr/>
                    <a:lstStyle/>
                    <a:p>
                      <a:pPr algn="l"/>
                      <a:r>
                        <a:rPr lang="en-US" dirty="0" smtClean="0"/>
                        <a:t>Belk’s Benefits</a:t>
                      </a:r>
                      <a:endParaRPr lang="en-US" dirty="0"/>
                    </a:p>
                  </a:txBody>
                  <a:tcPr/>
                </a:tc>
              </a:tr>
              <a:tr h="823401">
                <a:tc>
                  <a:txBody>
                    <a:bodyPr/>
                    <a:lstStyle/>
                    <a:p>
                      <a:pPr algn="l"/>
                      <a:r>
                        <a:rPr lang="en-US" sz="1800" dirty="0" smtClean="0">
                          <a:latin typeface="Arial" panose="020B0604020202020204" pitchFamily="34" charset="0"/>
                          <a:cs typeface="Arial" panose="020B0604020202020204" pitchFamily="34" charset="0"/>
                        </a:rPr>
                        <a:t>Consistent brand representation across all brands and retailers</a:t>
                      </a:r>
                      <a:endParaRPr lang="en-US" sz="1800" dirty="0">
                        <a:latin typeface="Arial" panose="020B0604020202020204" pitchFamily="34" charset="0"/>
                        <a:cs typeface="Arial" panose="020B0604020202020204" pitchFamily="34" charset="0"/>
                      </a:endParaRPr>
                    </a:p>
                  </a:txBody>
                  <a:tcPr/>
                </a:tc>
                <a:tc>
                  <a:txBody>
                    <a:bodyPr/>
                    <a:lstStyle/>
                    <a:p>
                      <a:pPr algn="l"/>
                      <a:r>
                        <a:rPr lang="en-US" sz="1800" dirty="0" smtClean="0">
                          <a:latin typeface="Arial" panose="020B0604020202020204" pitchFamily="34" charset="0"/>
                          <a:cs typeface="Arial" panose="020B0604020202020204" pitchFamily="34" charset="0"/>
                        </a:rPr>
                        <a:t>Creates a homogenous customer experience for Omni-Channel</a:t>
                      </a:r>
                      <a:endParaRPr lang="en-US" sz="1800" dirty="0">
                        <a:latin typeface="Arial" panose="020B0604020202020204" pitchFamily="34" charset="0"/>
                        <a:cs typeface="Arial" panose="020B0604020202020204" pitchFamily="34" charset="0"/>
                      </a:endParaRPr>
                    </a:p>
                  </a:txBody>
                  <a:tcPr/>
                </a:tc>
              </a:tr>
              <a:tr h="823401">
                <a:tc>
                  <a:txBody>
                    <a:bodyPr/>
                    <a:lstStyle/>
                    <a:p>
                      <a:pPr algn="l"/>
                      <a:r>
                        <a:rPr lang="en-US" sz="1800" dirty="0" smtClean="0">
                          <a:latin typeface="Arial" panose="020B0604020202020204" pitchFamily="34" charset="0"/>
                          <a:cs typeface="Arial" panose="020B0604020202020204" pitchFamily="34" charset="0"/>
                        </a:rPr>
                        <a:t>Lessens</a:t>
                      </a:r>
                      <a:r>
                        <a:rPr lang="en-US" sz="1800" baseline="0" dirty="0" smtClean="0">
                          <a:latin typeface="Arial" panose="020B0604020202020204" pitchFamily="34" charset="0"/>
                          <a:cs typeface="Arial" panose="020B0604020202020204" pitchFamily="34" charset="0"/>
                        </a:rPr>
                        <a:t> manual workload often done by local sales reps; information becomes centralized</a:t>
                      </a:r>
                      <a:endParaRPr lang="en-US" sz="1800" dirty="0">
                        <a:latin typeface="Arial" panose="020B0604020202020204" pitchFamily="34" charset="0"/>
                        <a:cs typeface="Arial" panose="020B0604020202020204" pitchFamily="34" charset="0"/>
                      </a:endParaRPr>
                    </a:p>
                  </a:txBody>
                  <a:tcPr/>
                </a:tc>
                <a:tc>
                  <a:txBody>
                    <a:bodyPr/>
                    <a:lstStyle/>
                    <a:p>
                      <a:pPr algn="l"/>
                      <a:r>
                        <a:rPr lang="en-US" sz="1800" dirty="0" smtClean="0">
                          <a:latin typeface="Arial" panose="020B0604020202020204" pitchFamily="34" charset="0"/>
                          <a:cs typeface="Arial" panose="020B0604020202020204" pitchFamily="34" charset="0"/>
                        </a:rPr>
                        <a:t>Consistent format and</a:t>
                      </a:r>
                      <a:r>
                        <a:rPr lang="en-US" sz="1800" baseline="0" dirty="0" smtClean="0">
                          <a:latin typeface="Arial" panose="020B0604020202020204" pitchFamily="34" charset="0"/>
                          <a:cs typeface="Arial" panose="020B0604020202020204" pitchFamily="34" charset="0"/>
                        </a:rPr>
                        <a:t> receipt of information from vendors and reduces mistakes</a:t>
                      </a:r>
                      <a:endParaRPr lang="en-US" sz="1800" dirty="0">
                        <a:latin typeface="Arial" panose="020B0604020202020204" pitchFamily="34" charset="0"/>
                        <a:cs typeface="Arial" panose="020B0604020202020204" pitchFamily="34" charset="0"/>
                      </a:endParaRPr>
                    </a:p>
                  </a:txBody>
                  <a:tcPr/>
                </a:tc>
              </a:tr>
              <a:tr h="952587">
                <a:tc>
                  <a:txBody>
                    <a:bodyPr/>
                    <a:lstStyle/>
                    <a:p>
                      <a:pPr algn="l"/>
                      <a:r>
                        <a:rPr lang="en-US" sz="1800" dirty="0" smtClean="0">
                          <a:latin typeface="Arial" panose="020B0604020202020204" pitchFamily="34" charset="0"/>
                          <a:cs typeface="Arial" panose="020B0604020202020204" pitchFamily="34" charset="0"/>
                        </a:rPr>
                        <a:t>Produces one set of attributes &amp; images</a:t>
                      </a:r>
                      <a:r>
                        <a:rPr lang="en-US" sz="1800" baseline="0" dirty="0" smtClean="0">
                          <a:latin typeface="Arial" panose="020B0604020202020204" pitchFamily="34" charset="0"/>
                          <a:cs typeface="Arial" panose="020B0604020202020204" pitchFamily="34" charset="0"/>
                        </a:rPr>
                        <a:t> for all retailers</a:t>
                      </a:r>
                      <a:endParaRPr lang="en-US" sz="1800" dirty="0">
                        <a:latin typeface="Arial" panose="020B0604020202020204" pitchFamily="34" charset="0"/>
                        <a:cs typeface="Arial" panose="020B0604020202020204" pitchFamily="34" charset="0"/>
                      </a:endParaRPr>
                    </a:p>
                  </a:txBody>
                  <a:tcPr/>
                </a:tc>
                <a:tc>
                  <a:txBody>
                    <a:bodyPr/>
                    <a:lstStyle/>
                    <a:p>
                      <a:pPr algn="l"/>
                      <a:r>
                        <a:rPr lang="en-US" sz="1800" dirty="0" smtClean="0">
                          <a:latin typeface="Arial" panose="020B0604020202020204" pitchFamily="34" charset="0"/>
                          <a:cs typeface="Arial" panose="020B0604020202020204" pitchFamily="34" charset="0"/>
                        </a:rPr>
                        <a:t>Eliminate judgment</a:t>
                      </a:r>
                      <a:r>
                        <a:rPr lang="en-US" sz="1800" baseline="0" dirty="0" smtClean="0">
                          <a:latin typeface="Arial" panose="020B0604020202020204" pitchFamily="34" charset="0"/>
                          <a:cs typeface="Arial" panose="020B0604020202020204" pitchFamily="34" charset="0"/>
                        </a:rPr>
                        <a:t> calls due to lack of data, i.e., assume fur is fake when it is real</a:t>
                      </a:r>
                      <a:endParaRPr lang="en-US" sz="1800" dirty="0">
                        <a:latin typeface="Arial" panose="020B0604020202020204" pitchFamily="34" charset="0"/>
                        <a:cs typeface="Arial" panose="020B0604020202020204" pitchFamily="34" charset="0"/>
                      </a:endParaRPr>
                    </a:p>
                  </a:txBody>
                  <a:tcPr/>
                </a:tc>
              </a:tr>
              <a:tr h="784998">
                <a:tc>
                  <a:txBody>
                    <a:bodyPr/>
                    <a:lstStyle/>
                    <a:p>
                      <a:pPr algn="l"/>
                      <a:r>
                        <a:rPr lang="en-US" sz="1800" dirty="0" smtClean="0">
                          <a:latin typeface="Arial" panose="020B0604020202020204" pitchFamily="34" charset="0"/>
                          <a:cs typeface="Arial" panose="020B0604020202020204" pitchFamily="34" charset="0"/>
                        </a:rPr>
                        <a:t>Eliminates time mailing</a:t>
                      </a:r>
                      <a:r>
                        <a:rPr lang="en-US" sz="1800" baseline="0" dirty="0" smtClean="0">
                          <a:latin typeface="Arial" panose="020B0604020202020204" pitchFamily="34" charset="0"/>
                          <a:cs typeface="Arial" panose="020B0604020202020204" pitchFamily="34" charset="0"/>
                        </a:rPr>
                        <a:t> and tracking samples t</a:t>
                      </a:r>
                      <a:r>
                        <a:rPr lang="en-US" sz="1800" dirty="0" smtClean="0">
                          <a:latin typeface="Arial" panose="020B0604020202020204" pitchFamily="34" charset="0"/>
                          <a:cs typeface="Arial" panose="020B0604020202020204" pitchFamily="34" charset="0"/>
                        </a:rPr>
                        <a:t>o</a:t>
                      </a:r>
                      <a:r>
                        <a:rPr lang="en-US" sz="1800" baseline="0" dirty="0" smtClean="0">
                          <a:latin typeface="Arial" panose="020B0604020202020204" pitchFamily="34" charset="0"/>
                          <a:cs typeface="Arial" panose="020B0604020202020204" pitchFamily="34" charset="0"/>
                        </a:rPr>
                        <a:t> send from one retailer to another</a:t>
                      </a:r>
                      <a:endParaRPr lang="en-US" sz="1800" dirty="0">
                        <a:latin typeface="Arial" panose="020B0604020202020204" pitchFamily="34" charset="0"/>
                        <a:cs typeface="Arial" panose="020B0604020202020204" pitchFamily="34" charset="0"/>
                      </a:endParaRPr>
                    </a:p>
                  </a:txBody>
                  <a:tcPr/>
                </a:tc>
                <a:tc>
                  <a:txBody>
                    <a:bodyPr/>
                    <a:lstStyle/>
                    <a:p>
                      <a:pPr algn="l"/>
                      <a:r>
                        <a:rPr lang="en-US" sz="1800" dirty="0" smtClean="0">
                          <a:latin typeface="Arial" panose="020B0604020202020204" pitchFamily="34" charset="0"/>
                          <a:cs typeface="Arial" panose="020B0604020202020204" pitchFamily="34" charset="0"/>
                        </a:rPr>
                        <a:t>Less errors in matching images/samples and attributes to products</a:t>
                      </a:r>
                      <a:endParaRPr lang="en-US" sz="1800" dirty="0">
                        <a:latin typeface="Arial" panose="020B0604020202020204" pitchFamily="34" charset="0"/>
                        <a:cs typeface="Arial" panose="020B0604020202020204" pitchFamily="34" charset="0"/>
                      </a:endParaRPr>
                    </a:p>
                  </a:txBody>
                  <a:tcPr/>
                </a:tc>
              </a:tr>
              <a:tr h="823401">
                <a:tc>
                  <a:txBody>
                    <a:bodyPr/>
                    <a:lstStyle/>
                    <a:p>
                      <a:pPr algn="l"/>
                      <a:r>
                        <a:rPr lang="en-US" sz="1800" dirty="0" smtClean="0">
                          <a:latin typeface="Arial" panose="020B0604020202020204" pitchFamily="34" charset="0"/>
                          <a:cs typeface="Arial" panose="020B0604020202020204" pitchFamily="34" charset="0"/>
                        </a:rPr>
                        <a:t>Shortens</a:t>
                      </a:r>
                      <a:r>
                        <a:rPr lang="en-US" sz="1800" baseline="0" dirty="0" smtClean="0">
                          <a:latin typeface="Arial" panose="020B0604020202020204" pitchFamily="34" charset="0"/>
                          <a:cs typeface="Arial" panose="020B0604020202020204" pitchFamily="34" charset="0"/>
                        </a:rPr>
                        <a:t> cycle time to Belk.com resulting in additional sales</a:t>
                      </a:r>
                      <a:endParaRPr lang="en-US" sz="1800" dirty="0">
                        <a:latin typeface="Arial" panose="020B0604020202020204" pitchFamily="34" charset="0"/>
                        <a:cs typeface="Arial" panose="020B0604020202020204" pitchFamily="34" charset="0"/>
                      </a:endParaRPr>
                    </a:p>
                  </a:txBody>
                  <a:tcPr/>
                </a:tc>
                <a:tc>
                  <a:txBody>
                    <a:bodyPr/>
                    <a:lstStyle/>
                    <a:p>
                      <a:pPr algn="l"/>
                      <a:r>
                        <a:rPr lang="en-US" sz="1800" dirty="0" smtClean="0">
                          <a:latin typeface="Arial" panose="020B0604020202020204" pitchFamily="34" charset="0"/>
                          <a:cs typeface="Arial" panose="020B0604020202020204" pitchFamily="34" charset="0"/>
                        </a:rPr>
                        <a:t>Reduces cycle time to Belk.com</a:t>
                      </a:r>
                      <a:r>
                        <a:rPr lang="en-US" sz="1800" baseline="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resulting</a:t>
                      </a:r>
                      <a:r>
                        <a:rPr lang="en-US" sz="1800" baseline="0" dirty="0" smtClean="0">
                          <a:latin typeface="Arial" panose="020B0604020202020204" pitchFamily="34" charset="0"/>
                          <a:cs typeface="Arial" panose="020B0604020202020204" pitchFamily="34" charset="0"/>
                        </a:rPr>
                        <a:t> in additional sales</a:t>
                      </a:r>
                      <a:endParaRPr lang="en-US" sz="18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902568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1"/>
          </p:nvPr>
        </p:nvSpPr>
        <p:spPr>
          <a:prstGeom prst="rect">
            <a:avLst/>
          </a:prstGeom>
        </p:spPr>
        <p:txBody>
          <a:bodyPr>
            <a:normAutofit/>
          </a:bodyPr>
          <a:lstStyle/>
          <a:p>
            <a:pPr lvl="0" algn="ctr"/>
            <a:endParaRPr lang="en-US" dirty="0"/>
          </a:p>
          <a:p>
            <a:pPr marL="0" indent="0" algn="ctr">
              <a:buNone/>
            </a:pPr>
            <a:endParaRPr lang="en-US" dirty="0"/>
          </a:p>
        </p:txBody>
      </p:sp>
      <p:sp>
        <p:nvSpPr>
          <p:cNvPr id="2" name="Title 1"/>
          <p:cNvSpPr>
            <a:spLocks noGrp="1"/>
          </p:cNvSpPr>
          <p:nvPr>
            <p:ph type="title"/>
          </p:nvPr>
        </p:nvSpPr>
        <p:spPr>
          <a:xfrm>
            <a:off x="465138" y="230189"/>
            <a:ext cx="8678862" cy="574675"/>
          </a:xfrm>
        </p:spPr>
        <p:txBody>
          <a:bodyPr/>
          <a:lstStyle/>
          <a:p>
            <a:r>
              <a:rPr lang="en-US" dirty="0" smtClean="0">
                <a:solidFill>
                  <a:srgbClr val="0072AA"/>
                </a:solidFill>
              </a:rPr>
              <a:t>PO vs. Sales Attributes</a:t>
            </a:r>
            <a:endParaRPr lang="en-US" dirty="0">
              <a:solidFill>
                <a:srgbClr val="0072AA"/>
              </a:solidFill>
            </a:endParaRP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730" t="7829" r="55033" b="46354"/>
          <a:stretch/>
        </p:blipFill>
        <p:spPr bwMode="auto">
          <a:xfrm>
            <a:off x="3253563" y="1658679"/>
            <a:ext cx="2608519" cy="400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862082" y="1119971"/>
            <a:ext cx="2994837" cy="646331"/>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Additional attributes that drive sales:</a:t>
            </a:r>
          </a:p>
        </p:txBody>
      </p:sp>
      <p:graphicFrame>
        <p:nvGraphicFramePr>
          <p:cNvPr id="8" name="Table 7"/>
          <p:cNvGraphicFramePr>
            <a:graphicFrameLocks noGrp="1"/>
          </p:cNvGraphicFramePr>
          <p:nvPr>
            <p:extLst>
              <p:ext uri="{D42A27DB-BD31-4B8C-83A1-F6EECF244321}">
                <p14:modId xmlns:p14="http://schemas.microsoft.com/office/powerpoint/2010/main" val="2839776850"/>
              </p:ext>
            </p:extLst>
          </p:nvPr>
        </p:nvGraphicFramePr>
        <p:xfrm>
          <a:off x="5624624" y="1755021"/>
          <a:ext cx="3285458" cy="3794760"/>
        </p:xfrm>
        <a:graphic>
          <a:graphicData uri="http://schemas.openxmlformats.org/drawingml/2006/table">
            <a:tbl>
              <a:tblPr firstRow="1" bandRow="1">
                <a:tableStyleId>{5C22544A-7EE6-4342-B048-85BDC9FD1C3A}</a:tableStyleId>
              </a:tblPr>
              <a:tblGrid>
                <a:gridCol w="1674645"/>
                <a:gridCol w="1610813"/>
              </a:tblGrid>
              <a:tr h="370840">
                <a:tc>
                  <a:txBody>
                    <a:bodyPr/>
                    <a:lstStyle/>
                    <a:p>
                      <a:r>
                        <a:rPr lang="en-US" sz="1200" dirty="0" smtClean="0">
                          <a:latin typeface="Arial" panose="020B0604020202020204" pitchFamily="34" charset="0"/>
                          <a:cs typeface="Arial" panose="020B0604020202020204" pitchFamily="34" charset="0"/>
                        </a:rPr>
                        <a:t>Attribute</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Example</a:t>
                      </a:r>
                      <a:r>
                        <a:rPr lang="en-US" sz="1200" baseline="0" dirty="0" smtClean="0">
                          <a:latin typeface="Arial" panose="020B0604020202020204" pitchFamily="34" charset="0"/>
                          <a:cs typeface="Arial" panose="020B0604020202020204" pitchFamily="34" charset="0"/>
                        </a:rPr>
                        <a:t> of Attribute Value</a:t>
                      </a:r>
                      <a:endParaRPr lang="en-US" sz="1200" dirty="0">
                        <a:latin typeface="Arial" panose="020B0604020202020204" pitchFamily="34" charset="0"/>
                        <a:cs typeface="Arial" panose="020B0604020202020204" pitchFamily="34" charset="0"/>
                      </a:endParaRPr>
                    </a:p>
                  </a:txBody>
                  <a:tcPr/>
                </a:tc>
              </a:tr>
              <a:tr h="370840">
                <a:tc>
                  <a:txBody>
                    <a:bodyPr/>
                    <a:lstStyle/>
                    <a:p>
                      <a:r>
                        <a:rPr lang="en-US" sz="1200" dirty="0" smtClean="0">
                          <a:latin typeface="Arial" panose="020B0604020202020204" pitchFamily="34" charset="0"/>
                          <a:cs typeface="Arial" panose="020B0604020202020204" pitchFamily="34" charset="0"/>
                        </a:rPr>
                        <a:t>Brand</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AGB</a:t>
                      </a:r>
                      <a:endParaRPr lang="en-US" sz="1200" dirty="0">
                        <a:latin typeface="Arial" panose="020B0604020202020204" pitchFamily="34" charset="0"/>
                        <a:cs typeface="Arial" panose="020B0604020202020204" pitchFamily="34" charset="0"/>
                      </a:endParaRPr>
                    </a:p>
                  </a:txBody>
                  <a:tcPr/>
                </a:tc>
              </a:tr>
              <a:tr h="370840">
                <a:tc>
                  <a:txBody>
                    <a:bodyPr/>
                    <a:lstStyle/>
                    <a:p>
                      <a:r>
                        <a:rPr lang="en-US" sz="1200" dirty="0" smtClean="0">
                          <a:latin typeface="Arial" panose="020B0604020202020204" pitchFamily="34" charset="0"/>
                          <a:cs typeface="Arial" panose="020B0604020202020204" pitchFamily="34" charset="0"/>
                        </a:rPr>
                        <a:t>Neckline</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Scoop</a:t>
                      </a:r>
                      <a:endParaRPr lang="en-US" sz="1200" dirty="0">
                        <a:latin typeface="Arial" panose="020B0604020202020204" pitchFamily="34" charset="0"/>
                        <a:cs typeface="Arial" panose="020B0604020202020204" pitchFamily="34" charset="0"/>
                      </a:endParaRPr>
                    </a:p>
                  </a:txBody>
                  <a:tcPr/>
                </a:tc>
              </a:tr>
              <a:tr h="370840">
                <a:tc>
                  <a:txBody>
                    <a:bodyPr/>
                    <a:lstStyle/>
                    <a:p>
                      <a:r>
                        <a:rPr lang="en-US" sz="1200" dirty="0" smtClean="0">
                          <a:latin typeface="Arial" panose="020B0604020202020204" pitchFamily="34" charset="0"/>
                          <a:cs typeface="Arial" panose="020B0604020202020204" pitchFamily="34" charset="0"/>
                        </a:rPr>
                        <a:t>Sleeve Length</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Cap</a:t>
                      </a:r>
                      <a:r>
                        <a:rPr lang="en-US" sz="1200" baseline="0" dirty="0" smtClean="0">
                          <a:latin typeface="Arial" panose="020B0604020202020204" pitchFamily="34" charset="0"/>
                          <a:cs typeface="Arial" panose="020B0604020202020204" pitchFamily="34" charset="0"/>
                        </a:rPr>
                        <a:t> sleeve</a:t>
                      </a:r>
                      <a:endParaRPr lang="en-US" sz="1200" dirty="0">
                        <a:latin typeface="Arial" panose="020B0604020202020204" pitchFamily="34" charset="0"/>
                        <a:cs typeface="Arial" panose="020B0604020202020204" pitchFamily="34" charset="0"/>
                      </a:endParaRPr>
                    </a:p>
                  </a:txBody>
                  <a:tcPr/>
                </a:tc>
              </a:tr>
              <a:tr h="370840">
                <a:tc>
                  <a:txBody>
                    <a:bodyPr/>
                    <a:lstStyle/>
                    <a:p>
                      <a:r>
                        <a:rPr lang="en-US" sz="1200" dirty="0" smtClean="0">
                          <a:latin typeface="Arial" panose="020B0604020202020204" pitchFamily="34" charset="0"/>
                          <a:cs typeface="Arial" panose="020B0604020202020204" pitchFamily="34" charset="0"/>
                        </a:rPr>
                        <a:t>Closure</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Button-and-loop</a:t>
                      </a:r>
                      <a:endParaRPr lang="en-US" sz="1200" dirty="0">
                        <a:latin typeface="Arial" panose="020B0604020202020204" pitchFamily="34" charset="0"/>
                        <a:cs typeface="Arial" panose="020B0604020202020204" pitchFamily="34" charset="0"/>
                      </a:endParaRPr>
                    </a:p>
                  </a:txBody>
                  <a:tcPr/>
                </a:tc>
              </a:tr>
              <a:tr h="370840">
                <a:tc>
                  <a:txBody>
                    <a:bodyPr/>
                    <a:lstStyle/>
                    <a:p>
                      <a:r>
                        <a:rPr lang="en-US" sz="1200" dirty="0" smtClean="0">
                          <a:latin typeface="Arial" panose="020B0604020202020204" pitchFamily="34" charset="0"/>
                          <a:cs typeface="Arial" panose="020B0604020202020204" pitchFamily="34" charset="0"/>
                        </a:rPr>
                        <a:t>Length</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30”</a:t>
                      </a:r>
                      <a:endParaRPr lang="en-US" sz="1200" dirty="0">
                        <a:latin typeface="Arial" panose="020B0604020202020204" pitchFamily="34" charset="0"/>
                        <a:cs typeface="Arial" panose="020B0604020202020204" pitchFamily="34" charset="0"/>
                      </a:endParaRPr>
                    </a:p>
                  </a:txBody>
                  <a:tcPr/>
                </a:tc>
              </a:tr>
              <a:tr h="370840">
                <a:tc>
                  <a:txBody>
                    <a:bodyPr/>
                    <a:lstStyle/>
                    <a:p>
                      <a:r>
                        <a:rPr lang="en-US" sz="1200" dirty="0" smtClean="0">
                          <a:latin typeface="Arial" panose="020B0604020202020204" pitchFamily="34" charset="0"/>
                          <a:cs typeface="Arial" panose="020B0604020202020204" pitchFamily="34" charset="0"/>
                        </a:rPr>
                        <a:t>Country</a:t>
                      </a:r>
                      <a:r>
                        <a:rPr lang="en-US" sz="1200" baseline="0" dirty="0" smtClean="0">
                          <a:latin typeface="Arial" panose="020B0604020202020204" pitchFamily="34" charset="0"/>
                          <a:cs typeface="Arial" panose="020B0604020202020204" pitchFamily="34" charset="0"/>
                        </a:rPr>
                        <a:t> of Origin</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Imported</a:t>
                      </a:r>
                      <a:endParaRPr lang="en-US" sz="1200" dirty="0">
                        <a:latin typeface="Arial" panose="020B0604020202020204" pitchFamily="34" charset="0"/>
                        <a:cs typeface="Arial" panose="020B0604020202020204" pitchFamily="34" charset="0"/>
                      </a:endParaRPr>
                    </a:p>
                  </a:txBody>
                  <a:tcPr/>
                </a:tc>
              </a:tr>
              <a:tr h="370840">
                <a:tc>
                  <a:txBody>
                    <a:bodyPr/>
                    <a:lstStyle/>
                    <a:p>
                      <a:r>
                        <a:rPr lang="en-US" sz="1200" dirty="0" smtClean="0">
                          <a:latin typeface="Arial" panose="020B0604020202020204" pitchFamily="34" charset="0"/>
                          <a:cs typeface="Arial" panose="020B0604020202020204" pitchFamily="34" charset="0"/>
                        </a:rPr>
                        <a:t>Collection Name</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Southern</a:t>
                      </a:r>
                      <a:r>
                        <a:rPr lang="en-US" sz="1200" baseline="0" dirty="0" smtClean="0">
                          <a:latin typeface="Arial" panose="020B0604020202020204" pitchFamily="34" charset="0"/>
                          <a:cs typeface="Arial" panose="020B0604020202020204" pitchFamily="34" charset="0"/>
                        </a:rPr>
                        <a:t> Charm</a:t>
                      </a:r>
                      <a:endParaRPr lang="en-US" sz="1200" dirty="0">
                        <a:latin typeface="Arial" panose="020B0604020202020204" pitchFamily="34" charset="0"/>
                        <a:cs typeface="Arial" panose="020B0604020202020204" pitchFamily="34" charset="0"/>
                      </a:endParaRPr>
                    </a:p>
                  </a:txBody>
                  <a:tcPr/>
                </a:tc>
              </a:tr>
              <a:tr h="370840">
                <a:tc>
                  <a:txBody>
                    <a:bodyPr/>
                    <a:lstStyle/>
                    <a:p>
                      <a:r>
                        <a:rPr lang="en-US" sz="1200" dirty="0" smtClean="0">
                          <a:latin typeface="Arial" panose="020B0604020202020204" pitchFamily="34" charset="0"/>
                          <a:cs typeface="Arial" panose="020B0604020202020204" pitchFamily="34" charset="0"/>
                        </a:rPr>
                        <a:t>Fabric Content</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Polyester/Spandex</a:t>
                      </a:r>
                      <a:endParaRPr lang="en-US" sz="1200" dirty="0">
                        <a:latin typeface="Arial" panose="020B0604020202020204" pitchFamily="34" charset="0"/>
                        <a:cs typeface="Arial" panose="020B0604020202020204" pitchFamily="34" charset="0"/>
                      </a:endParaRPr>
                    </a:p>
                  </a:txBody>
                  <a:tcPr/>
                </a:tc>
              </a:tr>
              <a:tr h="370840">
                <a:tc>
                  <a:txBody>
                    <a:bodyPr/>
                    <a:lstStyle/>
                    <a:p>
                      <a:r>
                        <a:rPr lang="en-US" sz="1200" dirty="0" smtClean="0">
                          <a:latin typeface="Arial" panose="020B0604020202020204" pitchFamily="34" charset="0"/>
                          <a:cs typeface="Arial" panose="020B0604020202020204" pitchFamily="34" charset="0"/>
                        </a:rPr>
                        <a:t>Care</a:t>
                      </a:r>
                      <a:r>
                        <a:rPr lang="en-US" sz="1200" baseline="0" dirty="0" smtClean="0">
                          <a:latin typeface="Arial" panose="020B0604020202020204" pitchFamily="34" charset="0"/>
                          <a:cs typeface="Arial" panose="020B0604020202020204" pitchFamily="34" charset="0"/>
                        </a:rPr>
                        <a:t> Instructions</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Machine Washable</a:t>
                      </a:r>
                      <a:endParaRPr lang="en-US" sz="1200" dirty="0">
                        <a:latin typeface="Arial" panose="020B0604020202020204" pitchFamily="34" charset="0"/>
                        <a:cs typeface="Arial" panose="020B0604020202020204" pitchFamily="34" charset="0"/>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2119597"/>
              </p:ext>
            </p:extLst>
          </p:nvPr>
        </p:nvGraphicFramePr>
        <p:xfrm>
          <a:off x="198474" y="1762131"/>
          <a:ext cx="3310270" cy="3794760"/>
        </p:xfrm>
        <a:graphic>
          <a:graphicData uri="http://schemas.openxmlformats.org/drawingml/2006/table">
            <a:tbl>
              <a:tblPr firstRow="1" bandRow="1">
                <a:tableStyleId>{5C22544A-7EE6-4342-B048-85BDC9FD1C3A}</a:tableStyleId>
              </a:tblPr>
              <a:tblGrid>
                <a:gridCol w="1644076"/>
                <a:gridCol w="1666194"/>
              </a:tblGrid>
              <a:tr h="370840">
                <a:tc>
                  <a:txBody>
                    <a:bodyPr/>
                    <a:lstStyle/>
                    <a:p>
                      <a:r>
                        <a:rPr lang="en-US" sz="1200" dirty="0" smtClean="0">
                          <a:latin typeface="Arial" panose="020B0604020202020204" pitchFamily="34" charset="0"/>
                          <a:cs typeface="Arial" panose="020B0604020202020204" pitchFamily="34" charset="0"/>
                        </a:rPr>
                        <a:t>Attribute</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Example</a:t>
                      </a:r>
                      <a:r>
                        <a:rPr lang="en-US" sz="1200" baseline="0" dirty="0" smtClean="0">
                          <a:latin typeface="Arial" panose="020B0604020202020204" pitchFamily="34" charset="0"/>
                          <a:cs typeface="Arial" panose="020B0604020202020204" pitchFamily="34" charset="0"/>
                        </a:rPr>
                        <a:t> of Attribute Value</a:t>
                      </a:r>
                      <a:endParaRPr lang="en-US" sz="1200" dirty="0">
                        <a:latin typeface="Arial" panose="020B0604020202020204" pitchFamily="34" charset="0"/>
                        <a:cs typeface="Arial" panose="020B0604020202020204" pitchFamily="34" charset="0"/>
                      </a:endParaRPr>
                    </a:p>
                  </a:txBody>
                  <a:tcPr/>
                </a:tc>
              </a:tr>
              <a:tr h="370840">
                <a:tc>
                  <a:txBody>
                    <a:bodyPr/>
                    <a:lstStyle/>
                    <a:p>
                      <a:r>
                        <a:rPr lang="en-US" sz="1200" dirty="0" smtClean="0">
                          <a:latin typeface="Arial" panose="020B0604020202020204" pitchFamily="34" charset="0"/>
                          <a:cs typeface="Arial" panose="020B0604020202020204" pitchFamily="34" charset="0"/>
                        </a:rPr>
                        <a:t>Style Number</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0307J22</a:t>
                      </a:r>
                      <a:endParaRPr lang="en-US" sz="1200" dirty="0">
                        <a:latin typeface="Arial" panose="020B0604020202020204" pitchFamily="34" charset="0"/>
                        <a:cs typeface="Arial" panose="020B0604020202020204" pitchFamily="34" charset="0"/>
                      </a:endParaRPr>
                    </a:p>
                  </a:txBody>
                  <a:tcPr/>
                </a:tc>
              </a:tr>
              <a:tr h="370840">
                <a:tc>
                  <a:txBody>
                    <a:bodyPr/>
                    <a:lstStyle/>
                    <a:p>
                      <a:r>
                        <a:rPr lang="en-US" sz="1200" dirty="0" smtClean="0">
                          <a:latin typeface="Arial" panose="020B0604020202020204" pitchFamily="34" charset="0"/>
                          <a:cs typeface="Arial" panose="020B0604020202020204" pitchFamily="34" charset="0"/>
                        </a:rPr>
                        <a:t>Style Description</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Printed Sheath</a:t>
                      </a:r>
                      <a:r>
                        <a:rPr lang="en-US" sz="1200" baseline="0" dirty="0" smtClean="0">
                          <a:latin typeface="Arial" panose="020B0604020202020204" pitchFamily="34" charset="0"/>
                          <a:cs typeface="Arial" panose="020B0604020202020204" pitchFamily="34" charset="0"/>
                        </a:rPr>
                        <a:t> Dress</a:t>
                      </a:r>
                      <a:endParaRPr lang="en-US" sz="1200" dirty="0">
                        <a:latin typeface="Arial" panose="020B0604020202020204" pitchFamily="34" charset="0"/>
                        <a:cs typeface="Arial" panose="020B0604020202020204" pitchFamily="34" charset="0"/>
                      </a:endParaRPr>
                    </a:p>
                  </a:txBody>
                  <a:tcPr/>
                </a:tc>
              </a:tr>
              <a:tr h="370840">
                <a:tc>
                  <a:txBody>
                    <a:bodyPr/>
                    <a:lstStyle/>
                    <a:p>
                      <a:r>
                        <a:rPr lang="en-US" sz="1200" dirty="0" smtClean="0">
                          <a:latin typeface="Arial" panose="020B0604020202020204" pitchFamily="34" charset="0"/>
                          <a:cs typeface="Arial" panose="020B0604020202020204" pitchFamily="34" charset="0"/>
                        </a:rPr>
                        <a:t>NRF Color Code</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400</a:t>
                      </a:r>
                      <a:endParaRPr lang="en-US" sz="1200" dirty="0">
                        <a:latin typeface="Arial" panose="020B0604020202020204" pitchFamily="34" charset="0"/>
                        <a:cs typeface="Arial" panose="020B0604020202020204" pitchFamily="34" charset="0"/>
                      </a:endParaRPr>
                    </a:p>
                  </a:txBody>
                  <a:tcPr/>
                </a:tc>
              </a:tr>
              <a:tr h="370840">
                <a:tc>
                  <a:txBody>
                    <a:bodyPr/>
                    <a:lstStyle/>
                    <a:p>
                      <a:r>
                        <a:rPr lang="en-US" sz="1200" dirty="0" smtClean="0">
                          <a:latin typeface="Arial" panose="020B0604020202020204" pitchFamily="34" charset="0"/>
                          <a:cs typeface="Arial" panose="020B0604020202020204" pitchFamily="34" charset="0"/>
                        </a:rPr>
                        <a:t>Color Description</a:t>
                      </a:r>
                      <a:endParaRPr lang="en-US" sz="1200" dirty="0">
                        <a:latin typeface="Arial" panose="020B0604020202020204" pitchFamily="34" charset="0"/>
                        <a:cs typeface="Arial" panose="020B0604020202020204" pitchFamily="34" charset="0"/>
                      </a:endParaRPr>
                    </a:p>
                  </a:txBody>
                  <a:tcPr/>
                </a:tc>
                <a:tc>
                  <a:txBody>
                    <a:bodyPr/>
                    <a:lstStyle/>
                    <a:p>
                      <a:pPr marL="0" marR="0" indent="0" algn="l" defTabSz="457155"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Navy/White</a:t>
                      </a:r>
                      <a:endParaRPr lang="en-US" sz="1200" dirty="0">
                        <a:latin typeface="Arial" panose="020B0604020202020204" pitchFamily="34" charset="0"/>
                        <a:cs typeface="Arial" panose="020B0604020202020204" pitchFamily="34" charset="0"/>
                      </a:endParaRPr>
                    </a:p>
                  </a:txBody>
                  <a:tcPr/>
                </a:tc>
              </a:tr>
              <a:tr h="370840">
                <a:tc>
                  <a:txBody>
                    <a:bodyPr/>
                    <a:lstStyle/>
                    <a:p>
                      <a:r>
                        <a:rPr lang="en-US" sz="1200" dirty="0" smtClean="0">
                          <a:latin typeface="Arial" panose="020B0604020202020204" pitchFamily="34" charset="0"/>
                          <a:cs typeface="Arial" panose="020B0604020202020204" pitchFamily="34" charset="0"/>
                        </a:rPr>
                        <a:t>NRF Size Code</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00006</a:t>
                      </a:r>
                      <a:endParaRPr lang="en-US" sz="1200" dirty="0">
                        <a:latin typeface="Arial" panose="020B0604020202020204" pitchFamily="34" charset="0"/>
                        <a:cs typeface="Arial" panose="020B0604020202020204" pitchFamily="34" charset="0"/>
                      </a:endParaRPr>
                    </a:p>
                  </a:txBody>
                  <a:tcPr/>
                </a:tc>
              </a:tr>
              <a:tr h="370840">
                <a:tc>
                  <a:txBody>
                    <a:bodyPr/>
                    <a:lstStyle/>
                    <a:p>
                      <a:r>
                        <a:rPr lang="en-US" sz="1200" dirty="0" smtClean="0">
                          <a:latin typeface="Arial" panose="020B0604020202020204" pitchFamily="34" charset="0"/>
                          <a:cs typeface="Arial" panose="020B0604020202020204" pitchFamily="34" charset="0"/>
                        </a:rPr>
                        <a:t>Size Description</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6</a:t>
                      </a:r>
                      <a:endParaRPr lang="en-US" sz="1200" dirty="0">
                        <a:latin typeface="Arial" panose="020B0604020202020204" pitchFamily="34" charset="0"/>
                        <a:cs typeface="Arial" panose="020B0604020202020204" pitchFamily="34" charset="0"/>
                      </a:endParaRPr>
                    </a:p>
                  </a:txBody>
                  <a:tcPr/>
                </a:tc>
              </a:tr>
              <a:tr h="370840">
                <a:tc>
                  <a:txBody>
                    <a:bodyPr/>
                    <a:lstStyle/>
                    <a:p>
                      <a:r>
                        <a:rPr lang="en-US" sz="1200" dirty="0" smtClean="0">
                          <a:latin typeface="Arial" panose="020B0604020202020204" pitchFamily="34" charset="0"/>
                          <a:cs typeface="Arial" panose="020B0604020202020204" pitchFamily="34" charset="0"/>
                        </a:rPr>
                        <a:t>UPC Number</a:t>
                      </a:r>
                      <a:endParaRPr lang="en-US" sz="1200" dirty="0">
                        <a:latin typeface="Arial" panose="020B0604020202020204" pitchFamily="34" charset="0"/>
                        <a:cs typeface="Arial" panose="020B0604020202020204"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0438528126115</a:t>
                      </a:r>
                      <a:endParaRPr lang="en-US" sz="1200" b="0" dirty="0">
                        <a:latin typeface="Arial" panose="020B0604020202020204" pitchFamily="34" charset="0"/>
                        <a:cs typeface="Arial" panose="020B0604020202020204" pitchFamily="34" charset="0"/>
                      </a:endParaRPr>
                    </a:p>
                  </a:txBody>
                  <a:tcPr/>
                </a:tc>
              </a:tr>
              <a:tr h="370840">
                <a:tc>
                  <a:txBody>
                    <a:bodyPr/>
                    <a:lstStyle/>
                    <a:p>
                      <a:r>
                        <a:rPr lang="en-US" sz="1200" dirty="0" smtClean="0">
                          <a:latin typeface="Arial" panose="020B0604020202020204" pitchFamily="34" charset="0"/>
                          <a:cs typeface="Arial" panose="020B0604020202020204" pitchFamily="34" charset="0"/>
                        </a:rPr>
                        <a:t>Cost</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$22.00</a:t>
                      </a:r>
                      <a:endParaRPr lang="en-US" sz="1200" dirty="0">
                        <a:latin typeface="Arial" panose="020B0604020202020204" pitchFamily="34" charset="0"/>
                        <a:cs typeface="Arial" panose="020B0604020202020204" pitchFamily="34" charset="0"/>
                      </a:endParaRPr>
                    </a:p>
                  </a:txBody>
                  <a:tcPr/>
                </a:tc>
              </a:tr>
              <a:tr h="370840">
                <a:tc>
                  <a:txBody>
                    <a:bodyPr/>
                    <a:lstStyle/>
                    <a:p>
                      <a:r>
                        <a:rPr lang="en-US" sz="1200" dirty="0" smtClean="0">
                          <a:latin typeface="Arial" panose="020B0604020202020204" pitchFamily="34" charset="0"/>
                          <a:cs typeface="Arial" panose="020B0604020202020204" pitchFamily="34" charset="0"/>
                        </a:rPr>
                        <a:t>Retail</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$74.00</a:t>
                      </a:r>
                      <a:endParaRPr lang="en-US" sz="1200" dirty="0">
                        <a:latin typeface="Arial" panose="020B0604020202020204" pitchFamily="34" charset="0"/>
                        <a:cs typeface="Arial" panose="020B0604020202020204" pitchFamily="34" charset="0"/>
                      </a:endParaRPr>
                    </a:p>
                  </a:txBody>
                  <a:tcPr/>
                </a:tc>
              </a:tr>
            </a:tbl>
          </a:graphicData>
        </a:graphic>
      </p:graphicFrame>
      <p:sp>
        <p:nvSpPr>
          <p:cNvPr id="10" name="TextBox 9"/>
          <p:cNvSpPr txBox="1"/>
          <p:nvPr/>
        </p:nvSpPr>
        <p:spPr>
          <a:xfrm>
            <a:off x="198474" y="1108690"/>
            <a:ext cx="2707758" cy="646331"/>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Attributes necessary for PO:</a:t>
            </a:r>
          </a:p>
        </p:txBody>
      </p:sp>
    </p:spTree>
    <p:extLst>
      <p:ext uri="{BB962C8B-B14F-4D97-AF65-F5344CB8AC3E}">
        <p14:creationId xmlns:p14="http://schemas.microsoft.com/office/powerpoint/2010/main" val="1094694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1"/>
          </p:nvPr>
        </p:nvSpPr>
        <p:spPr/>
        <p:txBody>
          <a:bodyPr>
            <a:normAutofit/>
          </a:bodyPr>
          <a:lstStyle/>
          <a:p>
            <a:pPr marL="0" indent="0">
              <a:buNone/>
            </a:pPr>
            <a:endParaRPr lang="en-US" dirty="0"/>
          </a:p>
          <a:p>
            <a:endParaRPr lang="en-US" dirty="0"/>
          </a:p>
        </p:txBody>
      </p:sp>
      <p:sp>
        <p:nvSpPr>
          <p:cNvPr id="2" name="Title 1"/>
          <p:cNvSpPr>
            <a:spLocks noGrp="1"/>
          </p:cNvSpPr>
          <p:nvPr>
            <p:ph type="title"/>
          </p:nvPr>
        </p:nvSpPr>
        <p:spPr/>
        <p:txBody>
          <a:bodyPr/>
          <a:lstStyle/>
          <a:p>
            <a:r>
              <a:rPr lang="en-US" dirty="0" smtClean="0">
                <a:solidFill>
                  <a:srgbClr val="0072AA"/>
                </a:solidFill>
              </a:rPr>
              <a:t>Additional </a:t>
            </a:r>
            <a:r>
              <a:rPr lang="en-US" dirty="0">
                <a:solidFill>
                  <a:srgbClr val="0072AA"/>
                </a:solidFill>
              </a:rPr>
              <a:t>Images Drive Sales</a:t>
            </a:r>
          </a:p>
        </p:txBody>
      </p:sp>
      <p:pic>
        <p:nvPicPr>
          <p:cNvPr id="6" name="Picture 5"/>
          <p:cNvPicPr/>
          <p:nvPr/>
        </p:nvPicPr>
        <p:blipFill rotWithShape="1">
          <a:blip r:embed="rId2">
            <a:extLst>
              <a:ext uri="{28A0092B-C50C-407E-A947-70E740481C1C}">
                <a14:useLocalDpi xmlns:a14="http://schemas.microsoft.com/office/drawing/2010/main" val="0"/>
              </a:ext>
            </a:extLst>
          </a:blip>
          <a:srcRect l="31967" t="24217" r="30387" b="8199"/>
          <a:stretch/>
        </p:blipFill>
        <p:spPr bwMode="auto">
          <a:xfrm>
            <a:off x="41641" y="1236569"/>
            <a:ext cx="4435356" cy="4556457"/>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4476997" y="2437877"/>
            <a:ext cx="4560125" cy="2031325"/>
          </a:xfrm>
          <a:prstGeom prst="rect">
            <a:avLst/>
          </a:prstGeom>
          <a:solidFill>
            <a:schemeClr val="bg1"/>
          </a:solidFill>
          <a:ln>
            <a:noFill/>
          </a:ln>
        </p:spPr>
        <p:txBody>
          <a:bodyPr wrap="square" rtlCol="0">
            <a:spAutoFit/>
          </a:bodyPr>
          <a:lstStyle/>
          <a:p>
            <a:pPr marL="171450" indent="-171450">
              <a:buFont typeface="Arial" panose="020B0604020202020204" pitchFamily="34" charset="0"/>
              <a:buChar char="•"/>
            </a:pPr>
            <a:r>
              <a:rPr lang="en-US" dirty="0" smtClean="0"/>
              <a:t>Additional images needed to show consumer  the inside/outside of bag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Consumers would also like to see a mannequin shot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Visibility to the </a:t>
            </a:r>
            <a:r>
              <a:rPr lang="en-US" dirty="0" err="1" smtClean="0"/>
              <a:t>crossbody</a:t>
            </a:r>
            <a:r>
              <a:rPr lang="en-US" dirty="0" smtClean="0"/>
              <a:t> strap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52400"/>
            <a:ext cx="1905000" cy="10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127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81" y="177026"/>
            <a:ext cx="8460822" cy="758639"/>
          </a:xfrm>
        </p:spPr>
        <p:txBody>
          <a:bodyPr/>
          <a:lstStyle/>
          <a:p>
            <a:r>
              <a:rPr lang="en-US" dirty="0" smtClean="0">
                <a:solidFill>
                  <a:srgbClr val="0072AA"/>
                </a:solidFill>
              </a:rPr>
              <a:t>Content </a:t>
            </a:r>
            <a:r>
              <a:rPr lang="en-US" dirty="0">
                <a:solidFill>
                  <a:srgbClr val="0072AA"/>
                </a:solidFill>
              </a:rPr>
              <a:t>S</a:t>
            </a:r>
            <a:r>
              <a:rPr lang="en-US" dirty="0" smtClean="0">
                <a:solidFill>
                  <a:srgbClr val="0072AA"/>
                </a:solidFill>
              </a:rPr>
              <a:t>upports Tax </a:t>
            </a:r>
            <a:r>
              <a:rPr lang="en-US" dirty="0">
                <a:solidFill>
                  <a:srgbClr val="0072AA"/>
                </a:solidFill>
              </a:rPr>
              <a:t>&amp; Legal R</a:t>
            </a:r>
            <a:r>
              <a:rPr lang="en-US" dirty="0" smtClean="0">
                <a:solidFill>
                  <a:srgbClr val="0072AA"/>
                </a:solidFill>
              </a:rPr>
              <a:t>equirements</a:t>
            </a:r>
            <a:endParaRPr lang="en-US" dirty="0">
              <a:solidFill>
                <a:srgbClr val="0072AA"/>
              </a:solidFill>
            </a:endParaRPr>
          </a:p>
        </p:txBody>
      </p:sp>
      <p:sp>
        <p:nvSpPr>
          <p:cNvPr id="9" name="TextBox 8"/>
          <p:cNvSpPr txBox="1"/>
          <p:nvPr/>
        </p:nvSpPr>
        <p:spPr>
          <a:xfrm>
            <a:off x="5883114" y="1451545"/>
            <a:ext cx="3109544" cy="3477875"/>
          </a:xfrm>
          <a:prstGeom prst="rect">
            <a:avLst/>
          </a:prstGeom>
          <a:solidFill>
            <a:schemeClr val="bg1"/>
          </a:solidFill>
          <a:ln>
            <a:noFill/>
          </a:ln>
        </p:spPr>
        <p:txBody>
          <a:bodyPr wrap="square" rtlCol="0">
            <a:spAutoFit/>
          </a:bodyPr>
          <a:lstStyle/>
          <a:p>
            <a:pPr marL="342900" indent="-342900">
              <a:buFont typeface="Arial" panose="020B0604020202020204" pitchFamily="34" charset="0"/>
              <a:buChar char="•"/>
            </a:pPr>
            <a:r>
              <a:rPr lang="en-US" sz="2000" dirty="0" smtClean="0"/>
              <a:t>An SPF attribute on this product is necessary to support state tax laws </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u="sng" dirty="0" smtClean="0"/>
              <a:t>Note</a:t>
            </a:r>
            <a:r>
              <a:rPr lang="en-US" sz="2000" dirty="0" smtClean="0"/>
              <a:t>:  Item is was not populated with the actual size.  Customer wants to know how many fluid ounces they get for the price</a:t>
            </a:r>
            <a:endParaRPr lang="en-US" sz="20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78" t="27509" r="27447" b="13485"/>
          <a:stretch/>
        </p:blipFill>
        <p:spPr bwMode="auto">
          <a:xfrm>
            <a:off x="255181" y="1427414"/>
            <a:ext cx="5899798" cy="4237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flipH="1" flipV="1">
            <a:off x="4797632" y="2576946"/>
            <a:ext cx="1460664" cy="71251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52400"/>
            <a:ext cx="1905000" cy="10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628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alibri" pitchFamily="34" charset="0"/>
                <a:ea typeface="MS PGothic" pitchFamily="34" charset="-128"/>
              </a:rPr>
              <a:t>Preparing to Load Items into GXS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545" y="1066800"/>
            <a:ext cx="4231257" cy="522462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28600" y="1524000"/>
            <a:ext cx="4038600" cy="3785652"/>
          </a:xfrm>
          <a:prstGeom prst="rect">
            <a:avLst/>
          </a:prstGeom>
          <a:noFill/>
        </p:spPr>
        <p:txBody>
          <a:bodyPr wrap="square" rtlCol="0">
            <a:spAutoFit/>
          </a:bodyPr>
          <a:lstStyle/>
          <a:p>
            <a:pPr marL="285750" indent="-285750">
              <a:buClr>
                <a:srgbClr val="0072AA"/>
              </a:buClr>
              <a:buFont typeface="Wingdings" panose="05000000000000000000" pitchFamily="2" charset="2"/>
              <a:buChar char="§"/>
            </a:pPr>
            <a:r>
              <a:rPr lang="en-US" sz="2000" dirty="0" smtClean="0"/>
              <a:t>Visit the website</a:t>
            </a:r>
            <a:r>
              <a:rPr lang="en-US" sz="2000" dirty="0"/>
              <a:t> </a:t>
            </a:r>
            <a:r>
              <a:rPr lang="en-US" sz="2000" dirty="0" smtClean="0">
                <a:hlinkClick r:id="rId3"/>
              </a:rPr>
              <a:t>www.gxs.com/belk</a:t>
            </a:r>
            <a:r>
              <a:rPr lang="en-US" sz="2000" dirty="0" smtClean="0"/>
              <a:t> for more information that can help you implement a strategy within your company</a:t>
            </a:r>
          </a:p>
          <a:p>
            <a:pPr>
              <a:buClr>
                <a:srgbClr val="0072AA"/>
              </a:buClr>
            </a:pPr>
            <a:endParaRPr lang="en-US" sz="2000" dirty="0" smtClean="0"/>
          </a:p>
          <a:p>
            <a:pPr marL="800100" lvl="1" indent="-342900">
              <a:buClr>
                <a:srgbClr val="00A389"/>
              </a:buClr>
              <a:buFont typeface="Wingdings" panose="05000000000000000000" pitchFamily="2" charset="2"/>
              <a:buChar char="Ø"/>
            </a:pPr>
            <a:r>
              <a:rPr lang="en-US" sz="2000" dirty="0" smtClean="0"/>
              <a:t>Belk’s Extended Attributes Requirements</a:t>
            </a:r>
          </a:p>
          <a:p>
            <a:pPr lvl="1">
              <a:buClr>
                <a:srgbClr val="00A389"/>
              </a:buClr>
            </a:pPr>
            <a:endParaRPr lang="en-US" sz="2000" dirty="0" smtClean="0"/>
          </a:p>
          <a:p>
            <a:pPr marL="800100" lvl="1" indent="-342900">
              <a:buClr>
                <a:srgbClr val="00A389"/>
              </a:buClr>
              <a:buFont typeface="Wingdings" panose="05000000000000000000" pitchFamily="2" charset="2"/>
              <a:buChar char="Ø"/>
            </a:pPr>
            <a:r>
              <a:rPr lang="en-US" sz="2000" dirty="0" smtClean="0"/>
              <a:t>GS1 </a:t>
            </a:r>
            <a:r>
              <a:rPr lang="en-US" sz="2000" dirty="0"/>
              <a:t>Extended Attribute </a:t>
            </a:r>
            <a:r>
              <a:rPr lang="en-US" sz="2000" dirty="0" smtClean="0"/>
              <a:t>Guideline</a:t>
            </a:r>
          </a:p>
          <a:p>
            <a:pPr marL="800100" lvl="1" indent="-342900">
              <a:buClr>
                <a:srgbClr val="00A389"/>
              </a:buClr>
              <a:buFont typeface="Wingdings" panose="05000000000000000000" pitchFamily="2" charset="2"/>
              <a:buChar char="Ø"/>
            </a:pPr>
            <a:endParaRPr lang="en-US" sz="2000" dirty="0" smtClean="0"/>
          </a:p>
        </p:txBody>
      </p:sp>
    </p:spTree>
    <p:extLst>
      <p:ext uri="{BB962C8B-B14F-4D97-AF65-F5344CB8AC3E}">
        <p14:creationId xmlns:p14="http://schemas.microsoft.com/office/powerpoint/2010/main" val="736722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 y="126779"/>
            <a:ext cx="9067800" cy="711422"/>
          </a:xfrm>
        </p:spPr>
        <p:txBody>
          <a:bodyPr/>
          <a:lstStyle/>
          <a:p>
            <a:r>
              <a:rPr lang="en-GB" sz="3000" dirty="0" smtClean="0">
                <a:solidFill>
                  <a:srgbClr val="0072AA"/>
                </a:solidFill>
              </a:rPr>
              <a:t>GS1 US Retailer Attribute Requirements Matrix</a:t>
            </a:r>
            <a:endParaRPr lang="en-US" altLang="en-US" sz="3000" b="1" dirty="0" smtClean="0">
              <a:solidFill>
                <a:srgbClr val="0072AA"/>
              </a:solidFill>
              <a:latin typeface="Arial" panose="020B0604020202020204" pitchFamily="34" charset="0"/>
              <a:ea typeface="ＭＳ Ｐゴシック" pitchFamily="34" charset="-128"/>
              <a:cs typeface="Arial" panose="020B0604020202020204" pitchFamily="34"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838200"/>
            <a:ext cx="64389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553200" y="1343085"/>
            <a:ext cx="2590800" cy="4462760"/>
          </a:xfrm>
          <a:prstGeom prst="rect">
            <a:avLst/>
          </a:prstGeom>
          <a:noFill/>
        </p:spPr>
        <p:txBody>
          <a:bodyPr wrap="square" rtlCol="0">
            <a:spAutoFit/>
          </a:bodyPr>
          <a:lstStyle/>
          <a:p>
            <a:pPr marL="285750" indent="-285750">
              <a:buClr>
                <a:srgbClr val="C00000"/>
              </a:buClr>
              <a:buFont typeface="Wingdings" panose="05000000000000000000" pitchFamily="2" charset="2"/>
              <a:buChar char="ü"/>
            </a:pPr>
            <a:r>
              <a:rPr lang="en-US" dirty="0" smtClean="0"/>
              <a:t>Outlines the expected trading partner timelines and attributes requirements</a:t>
            </a:r>
          </a:p>
          <a:p>
            <a:pPr>
              <a:buClr>
                <a:srgbClr val="C00000"/>
              </a:buClr>
            </a:pPr>
            <a:endParaRPr lang="en-US" dirty="0" smtClean="0"/>
          </a:p>
          <a:p>
            <a:pPr marL="285750" indent="-285750">
              <a:buClr>
                <a:srgbClr val="C00000"/>
              </a:buClr>
              <a:buFont typeface="Wingdings" panose="05000000000000000000" pitchFamily="2" charset="2"/>
              <a:buChar char="ü"/>
            </a:pPr>
            <a:r>
              <a:rPr lang="en-US" dirty="0"/>
              <a:t>For more information, </a:t>
            </a:r>
            <a:r>
              <a:rPr lang="en-US" dirty="0" smtClean="0"/>
              <a:t>refer </a:t>
            </a:r>
            <a:r>
              <a:rPr lang="en-US" dirty="0"/>
              <a:t>to </a:t>
            </a:r>
            <a:r>
              <a:rPr lang="en-US" sz="1600" dirty="0" smtClean="0">
                <a:hlinkClick r:id="rId3"/>
              </a:rPr>
              <a:t>www.gxs.com/Belk</a:t>
            </a:r>
            <a:endParaRPr lang="en-US" sz="1600" dirty="0" smtClean="0"/>
          </a:p>
          <a:p>
            <a:pPr>
              <a:buClr>
                <a:srgbClr val="C00000"/>
              </a:buClr>
            </a:pPr>
            <a:endParaRPr lang="en-US" sz="1600" dirty="0"/>
          </a:p>
          <a:p>
            <a:pPr marL="742950" lvl="1" indent="-285750">
              <a:buClr>
                <a:srgbClr val="00B050"/>
              </a:buClr>
              <a:buFont typeface="Wingdings" panose="05000000000000000000" pitchFamily="2" charset="2"/>
              <a:buChar char="Ø"/>
            </a:pPr>
            <a:r>
              <a:rPr lang="en-US" dirty="0" smtClean="0"/>
              <a:t>GS1 US Retailer Attributes Requirement Matrix</a:t>
            </a:r>
            <a:endParaRPr lang="en-US" dirty="0"/>
          </a:p>
          <a:p>
            <a:pPr marL="285750" indent="-285750">
              <a:buClr>
                <a:srgbClr val="C00000"/>
              </a:buClr>
              <a:buFont typeface="Wingdings" panose="05000000000000000000" pitchFamily="2" charset="2"/>
              <a:buChar char="ü"/>
            </a:pPr>
            <a:endParaRPr lang="en-US" dirty="0"/>
          </a:p>
        </p:txBody>
      </p:sp>
      <p:sp>
        <p:nvSpPr>
          <p:cNvPr id="4" name="Rounded Rectangle 3"/>
          <p:cNvSpPr/>
          <p:nvPr/>
        </p:nvSpPr>
        <p:spPr>
          <a:xfrm>
            <a:off x="2286000" y="914400"/>
            <a:ext cx="4191000" cy="6096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056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 y="228600"/>
            <a:ext cx="8229600" cy="1069975"/>
          </a:xfrm>
        </p:spPr>
        <p:txBody>
          <a:bodyPr/>
          <a:lstStyle/>
          <a:p>
            <a:r>
              <a:rPr lang="en-GB" dirty="0" smtClean="0">
                <a:solidFill>
                  <a:srgbClr val="0072AA"/>
                </a:solidFill>
              </a:rPr>
              <a:t>GS1 Extended Attributes</a:t>
            </a:r>
            <a:endParaRPr lang="en-US" altLang="en-US" sz="2400" b="1" dirty="0">
              <a:solidFill>
                <a:srgbClr val="0072AA"/>
              </a:solidFill>
              <a:ea typeface="ＭＳ Ｐゴシック" pitchFamily="34" charset="-128"/>
              <a:cs typeface="Arial" panose="020B0604020202020204" pitchFamily="34" charset="0"/>
            </a:endParaRPr>
          </a:p>
        </p:txBody>
      </p:sp>
      <p:sp>
        <p:nvSpPr>
          <p:cNvPr id="3" name="Rectangle 2"/>
          <p:cNvSpPr/>
          <p:nvPr/>
        </p:nvSpPr>
        <p:spPr>
          <a:xfrm>
            <a:off x="4407820" y="1447801"/>
            <a:ext cx="4662475" cy="6017032"/>
          </a:xfrm>
          <a:prstGeom prst="rect">
            <a:avLst/>
          </a:prstGeom>
        </p:spPr>
        <p:txBody>
          <a:bodyPr wrap="square">
            <a:spAutoFit/>
          </a:bodyPr>
          <a:lstStyle/>
          <a:p>
            <a:pPr>
              <a:buClr>
                <a:srgbClr val="0072AA"/>
              </a:buClr>
            </a:pPr>
            <a:r>
              <a:rPr lang="en-US" altLang="en-US" sz="1600" dirty="0" smtClean="0">
                <a:solidFill>
                  <a:schemeClr val="tx2"/>
                </a:solidFill>
              </a:rPr>
              <a:t>The example here is taken from the GS1 Extended Attribute Guide Release 2</a:t>
            </a:r>
          </a:p>
          <a:p>
            <a:pPr>
              <a:buClr>
                <a:srgbClr val="0072AA"/>
              </a:buClr>
            </a:pPr>
            <a:endParaRPr lang="en-US" altLang="en-US" sz="1600" dirty="0" smtClean="0">
              <a:solidFill>
                <a:schemeClr val="tx2"/>
              </a:solidFill>
            </a:endParaRPr>
          </a:p>
          <a:p>
            <a:pPr marL="285750" indent="-285750">
              <a:buClr>
                <a:srgbClr val="0072AA"/>
              </a:buClr>
              <a:buFont typeface="Wingdings" panose="05000000000000000000" pitchFamily="2" charset="2"/>
              <a:buChar char="Ø"/>
            </a:pPr>
            <a:r>
              <a:rPr lang="en-US" altLang="en-US" sz="1600" b="1" dirty="0">
                <a:solidFill>
                  <a:srgbClr val="FF0000"/>
                </a:solidFill>
              </a:rPr>
              <a:t>R</a:t>
            </a:r>
            <a:r>
              <a:rPr lang="en-US" altLang="en-US" sz="1600" b="1" dirty="0" smtClean="0">
                <a:solidFill>
                  <a:srgbClr val="FF0000"/>
                </a:solidFill>
              </a:rPr>
              <a:t>eleased May 2015</a:t>
            </a:r>
          </a:p>
          <a:p>
            <a:pPr marL="742950" lvl="2" indent="-285750">
              <a:buFont typeface="Arial" panose="020B0604020202020204" pitchFamily="34" charset="0"/>
              <a:buChar char="•"/>
              <a:defRPr/>
            </a:pPr>
            <a:r>
              <a:rPr lang="en-US" altLang="en-US" sz="1500" dirty="0">
                <a:solidFill>
                  <a:schemeClr val="tx2"/>
                </a:solidFill>
                <a:ea typeface="Geneva"/>
                <a:cs typeface="Geneva"/>
              </a:rPr>
              <a:t>Added additional attributes</a:t>
            </a:r>
          </a:p>
          <a:p>
            <a:pPr marL="742950" lvl="2" indent="-285750">
              <a:buFont typeface="Arial" panose="020B0604020202020204" pitchFamily="34" charset="0"/>
              <a:buChar char="•"/>
              <a:defRPr/>
            </a:pPr>
            <a:r>
              <a:rPr lang="en-US" altLang="en-US" sz="1500" dirty="0">
                <a:solidFill>
                  <a:schemeClr val="tx2"/>
                </a:solidFill>
                <a:ea typeface="Geneva"/>
                <a:cs typeface="Geneva"/>
              </a:rPr>
              <a:t>Added code </a:t>
            </a:r>
            <a:r>
              <a:rPr lang="en-US" altLang="en-US" sz="1500" dirty="0" smtClean="0">
                <a:solidFill>
                  <a:schemeClr val="tx2"/>
                </a:solidFill>
                <a:ea typeface="Geneva"/>
                <a:cs typeface="Geneva"/>
              </a:rPr>
              <a:t>lists</a:t>
            </a:r>
          </a:p>
          <a:p>
            <a:pPr marL="742950" lvl="2" indent="-285750">
              <a:buFont typeface="Arial" panose="020B0604020202020204" pitchFamily="34" charset="0"/>
              <a:buChar char="•"/>
              <a:defRPr/>
            </a:pPr>
            <a:endParaRPr lang="en-US" altLang="en-US" sz="1600" dirty="0" smtClean="0">
              <a:solidFill>
                <a:schemeClr val="tx2"/>
              </a:solidFill>
              <a:ea typeface="Geneva"/>
              <a:cs typeface="Geneva"/>
            </a:endParaRPr>
          </a:p>
          <a:p>
            <a:pPr marL="285750" indent="-285750">
              <a:buClr>
                <a:srgbClr val="0072AA"/>
              </a:buClr>
              <a:buFont typeface="Wingdings" panose="05000000000000000000" pitchFamily="2" charset="2"/>
              <a:buChar char="Ø"/>
            </a:pPr>
            <a:r>
              <a:rPr lang="en-US" altLang="en-US" sz="1600" dirty="0">
                <a:solidFill>
                  <a:schemeClr val="tx2"/>
                </a:solidFill>
              </a:rPr>
              <a:t>Current Guideline is available on the GXS landing page:</a:t>
            </a:r>
          </a:p>
          <a:p>
            <a:pPr marL="742950" lvl="1" indent="-285750">
              <a:buFont typeface="Arial" panose="020B0604020202020204" pitchFamily="34" charset="0"/>
              <a:buChar char="•"/>
            </a:pPr>
            <a:r>
              <a:rPr lang="en-US" altLang="en-US" sz="1500" dirty="0" smtClean="0"/>
              <a:t>www.gxs.com/belk</a:t>
            </a:r>
          </a:p>
          <a:p>
            <a:pPr marL="742950" lvl="1" indent="-285750">
              <a:buFont typeface="Arial" panose="020B0604020202020204" pitchFamily="34" charset="0"/>
              <a:buChar char="•"/>
            </a:pPr>
            <a:r>
              <a:rPr lang="en-US" altLang="en-US" sz="1500" dirty="0" smtClean="0">
                <a:solidFill>
                  <a:schemeClr val="tx2"/>
                </a:solidFill>
              </a:rPr>
              <a:t>The </a:t>
            </a:r>
            <a:r>
              <a:rPr lang="en-US" altLang="en-US" sz="1500" dirty="0">
                <a:solidFill>
                  <a:schemeClr val="tx2"/>
                </a:solidFill>
              </a:rPr>
              <a:t>example here is taken from the GS1 Extended Attribute </a:t>
            </a:r>
            <a:r>
              <a:rPr lang="en-US" altLang="en-US" sz="1500" dirty="0" smtClean="0">
                <a:solidFill>
                  <a:schemeClr val="tx2"/>
                </a:solidFill>
              </a:rPr>
              <a:t>Guideline R2.0</a:t>
            </a:r>
          </a:p>
          <a:p>
            <a:pPr marL="742950" lvl="1" indent="-285750">
              <a:buFont typeface="Arial" panose="020B0604020202020204" pitchFamily="34" charset="0"/>
              <a:buChar char="•"/>
            </a:pPr>
            <a:endParaRPr lang="en-US" altLang="en-US" sz="1600" dirty="0">
              <a:solidFill>
                <a:schemeClr val="tx2"/>
              </a:solidFill>
            </a:endParaRPr>
          </a:p>
          <a:p>
            <a:pPr marL="285750" indent="-285750">
              <a:buClr>
                <a:srgbClr val="0072AA"/>
              </a:buClr>
              <a:buFont typeface="Wingdings" panose="05000000000000000000" pitchFamily="2" charset="2"/>
              <a:buChar char="Ø"/>
            </a:pPr>
            <a:r>
              <a:rPr lang="en-US" altLang="en-US" sz="1600" dirty="0" smtClean="0">
                <a:solidFill>
                  <a:schemeClr val="tx2"/>
                </a:solidFill>
              </a:rPr>
              <a:t>Attributes that do not apply to a item, will not need populated:	</a:t>
            </a:r>
          </a:p>
          <a:p>
            <a:pPr marL="742950" lvl="1" indent="-285750">
              <a:buFont typeface="Arial" panose="020B0604020202020204" pitchFamily="34" charset="0"/>
              <a:buChar char="•"/>
            </a:pPr>
            <a:r>
              <a:rPr lang="en-US" altLang="en-US" sz="1500" dirty="0" smtClean="0">
                <a:solidFill>
                  <a:schemeClr val="tx2"/>
                </a:solidFill>
              </a:rPr>
              <a:t>Example #1 = </a:t>
            </a:r>
            <a:r>
              <a:rPr lang="en-US" altLang="en-US" sz="1500" i="1" u="sng" dirty="0" smtClean="0">
                <a:solidFill>
                  <a:schemeClr val="tx2"/>
                </a:solidFill>
              </a:rPr>
              <a:t>Fur Animal Name</a:t>
            </a:r>
            <a:r>
              <a:rPr lang="en-US" altLang="en-US" sz="1500" dirty="0" smtClean="0">
                <a:solidFill>
                  <a:schemeClr val="tx2"/>
                </a:solidFill>
              </a:rPr>
              <a:t>- if fur isn’t present on item, do not populate.</a:t>
            </a:r>
          </a:p>
          <a:p>
            <a:pPr marL="742950" lvl="1" indent="-285750">
              <a:buFont typeface="Arial" panose="020B0604020202020204" pitchFamily="34" charset="0"/>
              <a:buChar char="•"/>
            </a:pPr>
            <a:r>
              <a:rPr lang="en-US" altLang="en-US" sz="1500" dirty="0">
                <a:solidFill>
                  <a:schemeClr val="tx2"/>
                </a:solidFill>
              </a:rPr>
              <a:t>Example </a:t>
            </a:r>
            <a:r>
              <a:rPr lang="en-US" altLang="en-US" sz="1500" dirty="0" smtClean="0">
                <a:solidFill>
                  <a:schemeClr val="tx2"/>
                </a:solidFill>
              </a:rPr>
              <a:t>#2 =</a:t>
            </a:r>
            <a:r>
              <a:rPr lang="en-US" altLang="en-US" sz="1500" dirty="0">
                <a:solidFill>
                  <a:schemeClr val="tx2"/>
                </a:solidFill>
              </a:rPr>
              <a:t> </a:t>
            </a:r>
            <a:r>
              <a:rPr lang="en-US" altLang="en-US" sz="1500" i="1" u="sng" dirty="0" smtClean="0">
                <a:solidFill>
                  <a:schemeClr val="tx2"/>
                </a:solidFill>
              </a:rPr>
              <a:t>Heel Height-</a:t>
            </a:r>
            <a:r>
              <a:rPr lang="en-US" altLang="en-US" sz="1500" i="1" dirty="0" smtClean="0">
                <a:solidFill>
                  <a:schemeClr val="tx2"/>
                </a:solidFill>
              </a:rPr>
              <a:t>  doesn’t apply to shoes, no need to populate. </a:t>
            </a:r>
            <a:endParaRPr lang="en-US" altLang="en-US" sz="1500" dirty="0" smtClean="0">
              <a:solidFill>
                <a:schemeClr val="tx2"/>
              </a:solidFill>
            </a:endParaRPr>
          </a:p>
          <a:p>
            <a:pPr marL="742950" lvl="1" indent="-285750">
              <a:buFont typeface="Arial" panose="020B0604020202020204" pitchFamily="34" charset="0"/>
              <a:buChar char="•"/>
            </a:pPr>
            <a:endParaRPr lang="en-US" altLang="en-US" dirty="0">
              <a:solidFill>
                <a:schemeClr val="tx2"/>
              </a:solidFill>
            </a:endParaRPr>
          </a:p>
          <a:p>
            <a:pPr marL="742950" lvl="1" indent="-285750">
              <a:buClr>
                <a:srgbClr val="0072AA"/>
              </a:buClr>
              <a:buFont typeface="Arial" panose="020B0604020202020204" pitchFamily="34" charset="0"/>
              <a:buChar char="•"/>
            </a:pPr>
            <a:endParaRPr lang="en-US" altLang="en-US" dirty="0"/>
          </a:p>
          <a:p>
            <a:pPr marL="742950" lvl="1" indent="-285750">
              <a:buClr>
                <a:srgbClr val="0072AA"/>
              </a:buClr>
              <a:buFont typeface="Wingdings" panose="05000000000000000000" pitchFamily="2" charset="2"/>
              <a:buChar char="Ø"/>
            </a:pPr>
            <a:endParaRPr lang="en-US" altLang="en-US" dirty="0" smtClean="0"/>
          </a:p>
          <a:p>
            <a:pPr marL="742950" lvl="1" indent="-285750">
              <a:buClr>
                <a:srgbClr val="0072AA"/>
              </a:buClr>
              <a:buFont typeface="Arial" panose="020B0604020202020204" pitchFamily="34" charset="0"/>
              <a:buChar char="•"/>
            </a:pPr>
            <a:endParaRPr lang="en-US" altLang="en-US" dirty="0"/>
          </a:p>
          <a:p>
            <a:pPr marL="742950" lvl="1" indent="-285750">
              <a:buClr>
                <a:srgbClr val="0072AA"/>
              </a:buClr>
              <a:buFont typeface="Arial" panose="020B0604020202020204" pitchFamily="34" charset="0"/>
              <a:buChar char="•"/>
            </a:pPr>
            <a:endParaRPr lang="en-US"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60" y="1600200"/>
            <a:ext cx="42291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60" y="3312643"/>
            <a:ext cx="4229100" cy="240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809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3"/>
          <p:cNvSpPr>
            <a:spLocks noGrp="1"/>
          </p:cNvSpPr>
          <p:nvPr>
            <p:ph type="body" idx="4294967295"/>
          </p:nvPr>
        </p:nvSpPr>
        <p:spPr>
          <a:xfrm>
            <a:off x="152400" y="1828800"/>
            <a:ext cx="8305800" cy="5105400"/>
          </a:xfrm>
        </p:spPr>
        <p:txBody>
          <a:bodyPr>
            <a:normAutofit/>
          </a:bodyPr>
          <a:lstStyle/>
          <a:p>
            <a:pPr eaLnBrk="1" hangingPunct="1">
              <a:lnSpc>
                <a:spcPct val="110000"/>
              </a:lnSpc>
            </a:pPr>
            <a:r>
              <a:rPr lang="en-US" altLang="en-US" sz="1600" dirty="0" smtClean="0">
                <a:latin typeface="Arial" panose="020B0604020202020204" pitchFamily="34" charset="0"/>
                <a:ea typeface="ＭＳ Ｐゴシック" panose="020B0600070205080204" pitchFamily="34" charset="-128"/>
              </a:rPr>
              <a:t>A tool for end users </a:t>
            </a:r>
          </a:p>
          <a:p>
            <a:pPr marL="273050" lvl="1">
              <a:lnSpc>
                <a:spcPct val="110000"/>
              </a:lnSpc>
              <a:spcBef>
                <a:spcPts val="1200"/>
              </a:spcBef>
            </a:pPr>
            <a:r>
              <a:rPr lang="en-US" sz="1600" dirty="0"/>
              <a:t>Visit the Attribute Explorer webpage at </a:t>
            </a:r>
            <a:r>
              <a:rPr lang="en-US" sz="1600" u="sng" dirty="0">
                <a:hlinkClick r:id="rId3"/>
              </a:rPr>
              <a:t>www.gs1us.org/AttributeExplorer</a:t>
            </a:r>
            <a:r>
              <a:rPr lang="en-US" sz="1600" dirty="0"/>
              <a:t> to learn more and launch the </a:t>
            </a:r>
            <a:r>
              <a:rPr lang="en-US" sz="1600" dirty="0" smtClean="0"/>
              <a:t>tool</a:t>
            </a:r>
            <a:endParaRPr lang="en-US" altLang="en-US" sz="1600" dirty="0" smtClean="0">
              <a:latin typeface="Arial" panose="020B0604020202020204" pitchFamily="34" charset="0"/>
              <a:ea typeface="ＭＳ Ｐゴシック" panose="020B0600070205080204" pitchFamily="34" charset="-128"/>
            </a:endParaRPr>
          </a:p>
          <a:p>
            <a:pPr eaLnBrk="1" hangingPunct="1">
              <a:lnSpc>
                <a:spcPct val="110000"/>
              </a:lnSpc>
            </a:pPr>
            <a:r>
              <a:rPr lang="en-US" altLang="en-US" sz="1600" dirty="0" smtClean="0">
                <a:latin typeface="Arial" panose="020B0604020202020204" pitchFamily="34" charset="0"/>
                <a:ea typeface="ＭＳ Ｐゴシック" panose="020B0600070205080204" pitchFamily="34" charset="-128"/>
              </a:rPr>
              <a:t>Finds information about product data attributes </a:t>
            </a:r>
          </a:p>
          <a:p>
            <a:pPr eaLnBrk="1" hangingPunct="1">
              <a:lnSpc>
                <a:spcPct val="110000"/>
              </a:lnSpc>
            </a:pPr>
            <a:r>
              <a:rPr lang="en-US" altLang="en-US" sz="1600" dirty="0" smtClean="0">
                <a:latin typeface="Arial" panose="020B0604020202020204" pitchFamily="34" charset="0"/>
                <a:ea typeface="ＭＳ Ｐゴシック" panose="020B0600070205080204" pitchFamily="34" charset="-128"/>
              </a:rPr>
              <a:t>Includes attributes defined by:</a:t>
            </a:r>
          </a:p>
          <a:p>
            <a:pPr lvl="1" eaLnBrk="1" hangingPunct="1">
              <a:lnSpc>
                <a:spcPct val="110000"/>
              </a:lnSpc>
              <a:buFont typeface="Wingdings" panose="05000000000000000000" pitchFamily="2" charset="2"/>
              <a:buChar char="ü"/>
            </a:pPr>
            <a:r>
              <a:rPr lang="en-US" altLang="en-US" sz="1600" dirty="0" smtClean="0">
                <a:latin typeface="Arial" panose="020B0604020202020204" pitchFamily="34" charset="0"/>
                <a:ea typeface="ＭＳ Ｐゴシック" panose="020B0600070205080204" pitchFamily="34" charset="-128"/>
              </a:rPr>
              <a:t>GS1 US Industry Initiatives</a:t>
            </a:r>
          </a:p>
          <a:p>
            <a:pPr lvl="1" eaLnBrk="1" hangingPunct="1">
              <a:lnSpc>
                <a:spcPct val="110000"/>
              </a:lnSpc>
              <a:buFont typeface="Wingdings" panose="05000000000000000000" pitchFamily="2" charset="2"/>
              <a:buChar char="ü"/>
            </a:pPr>
            <a:r>
              <a:rPr lang="en-US" altLang="en-US" sz="1600" dirty="0" smtClean="0">
                <a:latin typeface="Arial" panose="020B0604020202020204" pitchFamily="34" charset="0"/>
                <a:ea typeface="ＭＳ Ｐゴシック" panose="020B0600070205080204" pitchFamily="34" charset="-128"/>
              </a:rPr>
              <a:t>Regulatory mandates</a:t>
            </a:r>
          </a:p>
          <a:p>
            <a:pPr eaLnBrk="1" hangingPunct="1">
              <a:lnSpc>
                <a:spcPct val="110000"/>
              </a:lnSpc>
            </a:pPr>
            <a:r>
              <a:rPr lang="en-US" altLang="en-US" sz="1600" dirty="0" smtClean="0">
                <a:latin typeface="Arial" panose="020B0604020202020204" pitchFamily="34" charset="0"/>
                <a:ea typeface="ＭＳ Ｐゴシック" panose="020B0600070205080204" pitchFamily="34" charset="-128"/>
              </a:rPr>
              <a:t>Intuitive, browser-based user interface lets users:</a:t>
            </a:r>
          </a:p>
          <a:p>
            <a:pPr lvl="1" eaLnBrk="1" hangingPunct="1">
              <a:lnSpc>
                <a:spcPct val="110000"/>
              </a:lnSpc>
              <a:buFont typeface="Wingdings" panose="05000000000000000000" pitchFamily="2" charset="2"/>
              <a:buChar char="ü"/>
            </a:pPr>
            <a:r>
              <a:rPr lang="en-US" altLang="en-US" sz="1600" dirty="0" smtClean="0">
                <a:latin typeface="Arial" panose="020B0604020202020204" pitchFamily="34" charset="0"/>
                <a:ea typeface="ＭＳ Ｐゴシック" panose="020B0600070205080204" pitchFamily="34" charset="-128"/>
              </a:rPr>
              <a:t>See a list of defined attributes</a:t>
            </a:r>
          </a:p>
          <a:p>
            <a:pPr lvl="1" eaLnBrk="1" hangingPunct="1">
              <a:lnSpc>
                <a:spcPct val="110000"/>
              </a:lnSpc>
              <a:buFont typeface="Wingdings" panose="05000000000000000000" pitchFamily="2" charset="2"/>
              <a:buChar char="ü"/>
            </a:pPr>
            <a:r>
              <a:rPr lang="en-US" altLang="en-US" sz="1600" dirty="0" smtClean="0">
                <a:latin typeface="Arial" panose="020B0604020202020204" pitchFamily="34" charset="0"/>
                <a:ea typeface="ＭＳ Ｐゴシック" panose="020B0600070205080204" pitchFamily="34" charset="-128"/>
              </a:rPr>
              <a:t>Search attributes by name or description</a:t>
            </a:r>
          </a:p>
          <a:p>
            <a:pPr lvl="1" eaLnBrk="1" hangingPunct="1">
              <a:lnSpc>
                <a:spcPct val="110000"/>
              </a:lnSpc>
              <a:buFont typeface="Wingdings" panose="05000000000000000000" pitchFamily="2" charset="2"/>
              <a:buChar char="ü"/>
            </a:pPr>
            <a:r>
              <a:rPr lang="en-US" altLang="en-US" sz="1600" dirty="0" smtClean="0">
                <a:latin typeface="Arial" panose="020B0604020202020204" pitchFamily="34" charset="0"/>
                <a:ea typeface="ＭＳ Ｐゴシック" panose="020B0600070205080204" pitchFamily="34" charset="-128"/>
              </a:rPr>
              <a:t>Find out what attributes are defined in what standards and guidelines</a:t>
            </a:r>
          </a:p>
          <a:p>
            <a:pPr lvl="1" eaLnBrk="1" hangingPunct="1">
              <a:lnSpc>
                <a:spcPct val="110000"/>
              </a:lnSpc>
              <a:buFont typeface="Wingdings" panose="05000000000000000000" pitchFamily="2" charset="2"/>
              <a:buChar char="ü"/>
            </a:pPr>
            <a:r>
              <a:rPr lang="en-US" altLang="en-US" sz="1600" dirty="0" smtClean="0">
                <a:latin typeface="Arial" panose="020B0604020202020204" pitchFamily="34" charset="0"/>
                <a:ea typeface="ＭＳ Ｐゴシック" panose="020B0600070205080204" pitchFamily="34" charset="-128"/>
              </a:rPr>
              <a:t>Identify the attributes defined or required for a given product category</a:t>
            </a:r>
          </a:p>
          <a:p>
            <a:pPr marL="319088" lvl="1" indent="0" eaLnBrk="1" hangingPunct="1">
              <a:lnSpc>
                <a:spcPct val="110000"/>
              </a:lnSpc>
              <a:buNone/>
            </a:pPr>
            <a:endParaRPr lang="en-US" sz="1600" dirty="0" smtClean="0">
              <a:latin typeface="Arial" panose="020B0604020202020204" pitchFamily="34" charset="0"/>
              <a:ea typeface="ＭＳ Ｐゴシック" panose="020B0600070205080204" pitchFamily="34" charset="-128"/>
            </a:endParaRPr>
          </a:p>
          <a:p>
            <a:pPr lvl="1" eaLnBrk="1" hangingPunct="1">
              <a:lnSpc>
                <a:spcPct val="110000"/>
              </a:lnSpc>
            </a:pPr>
            <a:endParaRPr lang="en-US" altLang="en-US" sz="1600" dirty="0" smtClean="0">
              <a:latin typeface="Arial" panose="020B0604020202020204" pitchFamily="34" charset="0"/>
              <a:ea typeface="ＭＳ Ｐゴシック" panose="020B0600070205080204" pitchFamily="34" charset="-128"/>
            </a:endParaRPr>
          </a:p>
        </p:txBody>
      </p:sp>
      <p:pic>
        <p:nvPicPr>
          <p:cNvPr id="2" name="Picture 1"/>
          <p:cNvPicPr>
            <a:picLocks noChangeAspect="1"/>
          </p:cNvPicPr>
          <p:nvPr/>
        </p:nvPicPr>
        <p:blipFill>
          <a:blip r:embed="rId4"/>
          <a:stretch>
            <a:fillRect/>
          </a:stretch>
        </p:blipFill>
        <p:spPr>
          <a:xfrm>
            <a:off x="323850" y="152400"/>
            <a:ext cx="5314950" cy="523875"/>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676275"/>
            <a:ext cx="340042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3999" y="2743200"/>
            <a:ext cx="380231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6486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0968" y="-747464"/>
            <a:ext cx="3960440" cy="246221"/>
          </a:xfrm>
          <a:prstGeom prst="rect">
            <a:avLst/>
          </a:prstGeom>
          <a:noFill/>
        </p:spPr>
        <p:txBody>
          <a:bodyPr wrap="square" rtlCol="0">
            <a:spAutoFit/>
          </a:bodyPr>
          <a:lstStyle/>
          <a:p>
            <a:r>
              <a:rPr lang="en-US" sz="1000" dirty="0" smtClean="0"/>
              <a:t>.</a:t>
            </a:r>
            <a:endParaRPr lang="en-US" sz="1000" dirty="0"/>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1" y="38101"/>
            <a:ext cx="5241009" cy="619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81248" y="1604797"/>
            <a:ext cx="7128792" cy="1200329"/>
          </a:xfrm>
          <a:prstGeom prst="rect">
            <a:avLst/>
          </a:prstGeom>
          <a:noFill/>
        </p:spPr>
        <p:txBody>
          <a:bodyPr wrap="square" rtlCol="0">
            <a:spAutoFit/>
          </a:bodyPr>
          <a:lstStyle/>
          <a:p>
            <a:pPr algn="ctr"/>
            <a:endParaRPr lang="en-US" sz="2400" b="1" dirty="0" smtClean="0">
              <a:solidFill>
                <a:schemeClr val="accent1">
                  <a:lumMod val="75000"/>
                </a:schemeClr>
              </a:solidFill>
              <a:latin typeface="+mj-lt"/>
            </a:endParaRPr>
          </a:p>
          <a:p>
            <a:pPr algn="ctr"/>
            <a:endParaRPr lang="en-US" sz="2400" b="1" dirty="0">
              <a:solidFill>
                <a:schemeClr val="accent1">
                  <a:lumMod val="75000"/>
                </a:schemeClr>
              </a:solidFill>
              <a:latin typeface="+mj-lt"/>
            </a:endParaRPr>
          </a:p>
          <a:p>
            <a:endParaRPr lang="en-US" sz="2400" b="1" dirty="0">
              <a:solidFill>
                <a:srgbClr val="0072AA"/>
              </a:solidFill>
              <a:latin typeface="+mj-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3" y="152399"/>
            <a:ext cx="1905000" cy="10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4278" y="3137996"/>
            <a:ext cx="3691366" cy="1077218"/>
          </a:xfrm>
          <a:prstGeom prst="rect">
            <a:avLst/>
          </a:prstGeom>
        </p:spPr>
        <p:txBody>
          <a:bodyPr wrap="square">
            <a:spAutoFit/>
          </a:bodyPr>
          <a:lstStyle/>
          <a:p>
            <a:r>
              <a:rPr lang="en-US" sz="3200" dirty="0">
                <a:solidFill>
                  <a:srgbClr val="0072AA"/>
                </a:solidFill>
              </a:rPr>
              <a:t>How Vendors Use the Catalogue</a:t>
            </a:r>
          </a:p>
        </p:txBody>
      </p:sp>
    </p:spTree>
    <p:extLst>
      <p:ext uri="{BB962C8B-B14F-4D97-AF65-F5344CB8AC3E}">
        <p14:creationId xmlns:p14="http://schemas.microsoft.com/office/powerpoint/2010/main" val="3623330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810000"/>
            <a:ext cx="7499326" cy="2514600"/>
          </a:xfrm>
        </p:spPr>
        <p:txBody>
          <a:bodyPr/>
          <a:lstStyle/>
          <a:p>
            <a:pPr algn="ct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2800" dirty="0" smtClean="0">
                <a:solidFill>
                  <a:schemeClr val="tx1"/>
                </a:solidFill>
              </a:rPr>
              <a:t>Extended Attribute Image Initiative</a:t>
            </a:r>
            <a:r>
              <a:rPr lang="en-US" sz="2800" dirty="0"/>
              <a:t/>
            </a:r>
            <a:br>
              <a:rPr lang="en-US" sz="2800" dirty="0"/>
            </a:br>
            <a:r>
              <a:rPr lang="en-US" sz="2800" dirty="0" smtClean="0"/>
              <a:t/>
            </a:r>
            <a:br>
              <a:rPr lang="en-US" sz="2800" dirty="0" smtClean="0"/>
            </a:br>
            <a:r>
              <a:rPr lang="en-US" sz="2400" i="1" dirty="0" smtClean="0">
                <a:solidFill>
                  <a:schemeClr val="tx1">
                    <a:lumMod val="50000"/>
                    <a:lumOff val="50000"/>
                  </a:schemeClr>
                </a:solidFill>
              </a:rPr>
              <a:t>October, 2015</a:t>
            </a:r>
            <a:r>
              <a:rPr lang="en-US" sz="2800" dirty="0"/>
              <a:t/>
            </a:r>
            <a:br>
              <a:rPr lang="en-US" sz="2800" dirty="0"/>
            </a:br>
            <a:endParaRPr lang="en-GB" sz="2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810000"/>
            <a:ext cx="15716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280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069975"/>
          </a:xfrm>
        </p:spPr>
        <p:txBody>
          <a:bodyPr/>
          <a:lstStyle/>
          <a:p>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OpenText/GXS Active Catalogue</a:t>
            </a:r>
            <a:endParaRPr lang="en-US" sz="2400" b="1" dirty="0">
              <a:latin typeface="Arial" panose="020B0604020202020204" pitchFamily="34" charset="0"/>
              <a:cs typeface="Arial" panose="020B0604020202020204" pitchFamily="34" charset="0"/>
            </a:endParaRPr>
          </a:p>
        </p:txBody>
      </p:sp>
      <p:sp>
        <p:nvSpPr>
          <p:cNvPr id="4" name="Rectangle 3"/>
          <p:cNvSpPr/>
          <p:nvPr/>
        </p:nvSpPr>
        <p:spPr>
          <a:xfrm>
            <a:off x="539552" y="1124744"/>
            <a:ext cx="7994848" cy="4698722"/>
          </a:xfrm>
          <a:prstGeom prst="rect">
            <a:avLst/>
          </a:prstGeom>
        </p:spPr>
        <p:txBody>
          <a:bodyPr wrap="square">
            <a:spAutoFit/>
          </a:bodyPr>
          <a:lstStyle/>
          <a:p>
            <a:r>
              <a:rPr lang="en-US" sz="1400" dirty="0">
                <a:solidFill>
                  <a:schemeClr val="accent1">
                    <a:lumMod val="75000"/>
                  </a:schemeClr>
                </a:solidFill>
              </a:rPr>
              <a:t> </a:t>
            </a:r>
          </a:p>
          <a:p>
            <a:pPr>
              <a:spcBef>
                <a:spcPts val="400"/>
              </a:spcBef>
            </a:pPr>
            <a:r>
              <a:rPr lang="en-US" b="1" dirty="0" smtClean="0"/>
              <a:t>What is the Active Catalogue:</a:t>
            </a:r>
            <a:endParaRPr lang="en-US" dirty="0" smtClean="0"/>
          </a:p>
          <a:p>
            <a:pPr marL="285750" lvl="0" indent="-285750">
              <a:spcBef>
                <a:spcPts val="400"/>
              </a:spcBef>
              <a:buClr>
                <a:srgbClr val="0072AA"/>
              </a:buClr>
              <a:buFont typeface="Arial" panose="020B0604020202020204" pitchFamily="34" charset="0"/>
              <a:buChar char="•"/>
            </a:pPr>
            <a:r>
              <a:rPr lang="en-US" dirty="0" smtClean="0"/>
              <a:t>Retail </a:t>
            </a:r>
            <a:r>
              <a:rPr lang="en-US" dirty="0"/>
              <a:t>industry’s leading product data synchronization application</a:t>
            </a:r>
          </a:p>
          <a:p>
            <a:pPr marL="285750" lvl="0" indent="-285750">
              <a:spcBef>
                <a:spcPts val="400"/>
              </a:spcBef>
              <a:buClr>
                <a:srgbClr val="0072AA"/>
              </a:buClr>
              <a:buFont typeface="Arial" panose="020B0604020202020204" pitchFamily="34" charset="0"/>
              <a:buChar char="•"/>
            </a:pPr>
            <a:r>
              <a:rPr lang="en-US" dirty="0" smtClean="0"/>
              <a:t>Allowing </a:t>
            </a:r>
            <a:r>
              <a:rPr lang="en-US" dirty="0"/>
              <a:t>marketers, manufacturers and suppliers to share their latest product information such as price, style, color, size and more than 600 additional product attributes with retailers.</a:t>
            </a:r>
          </a:p>
          <a:p>
            <a:pPr marL="285750" lvl="0" indent="-285750">
              <a:spcBef>
                <a:spcPts val="400"/>
              </a:spcBef>
              <a:buClr>
                <a:srgbClr val="0072AA"/>
              </a:buClr>
              <a:buFont typeface="Arial" panose="020B0604020202020204" pitchFamily="34" charset="0"/>
              <a:buChar char="•"/>
            </a:pPr>
            <a:r>
              <a:rPr lang="en-US" dirty="0" smtClean="0"/>
              <a:t>Provides </a:t>
            </a:r>
            <a:r>
              <a:rPr lang="en-US" dirty="0"/>
              <a:t>extensive data validations and comprehensive data attribute support. GXS Catalogue enables better management of new item introductions and item maintenance processes</a:t>
            </a:r>
          </a:p>
          <a:p>
            <a:pPr>
              <a:spcBef>
                <a:spcPts val="400"/>
              </a:spcBef>
            </a:pPr>
            <a:endParaRPr lang="en-US" b="1" dirty="0" smtClean="0"/>
          </a:p>
          <a:p>
            <a:pPr>
              <a:spcBef>
                <a:spcPts val="400"/>
              </a:spcBef>
            </a:pPr>
            <a:r>
              <a:rPr lang="en-US" b="1" dirty="0" smtClean="0"/>
              <a:t>Key </a:t>
            </a:r>
            <a:r>
              <a:rPr lang="en-US" b="1" dirty="0"/>
              <a:t>Statistics:</a:t>
            </a:r>
            <a:endParaRPr lang="en-US" dirty="0"/>
          </a:p>
          <a:p>
            <a:pPr marL="285750" lvl="0" indent="-285750">
              <a:spcBef>
                <a:spcPts val="400"/>
              </a:spcBef>
              <a:buClr>
                <a:srgbClr val="0072AA"/>
              </a:buClr>
              <a:buFont typeface="Arial" panose="020B0604020202020204" pitchFamily="34" charset="0"/>
              <a:buChar char="•"/>
            </a:pPr>
            <a:r>
              <a:rPr lang="en-US" dirty="0"/>
              <a:t>Over 150 million items stored</a:t>
            </a:r>
          </a:p>
          <a:p>
            <a:pPr marL="285750" lvl="0" indent="-285750">
              <a:spcBef>
                <a:spcPts val="400"/>
              </a:spcBef>
              <a:buClr>
                <a:srgbClr val="0072AA"/>
              </a:buClr>
              <a:buFont typeface="Arial" panose="020B0604020202020204" pitchFamily="34" charset="0"/>
              <a:buChar char="•"/>
            </a:pPr>
            <a:r>
              <a:rPr lang="en-US" dirty="0"/>
              <a:t>Over 600 attributes</a:t>
            </a:r>
          </a:p>
          <a:p>
            <a:pPr marL="285750" lvl="0" indent="-285750">
              <a:spcBef>
                <a:spcPts val="400"/>
              </a:spcBef>
              <a:buClr>
                <a:srgbClr val="0072AA"/>
              </a:buClr>
              <a:buFont typeface="Arial" panose="020B0604020202020204" pitchFamily="34" charset="0"/>
              <a:buChar char="•"/>
            </a:pPr>
            <a:r>
              <a:rPr lang="en-US" dirty="0"/>
              <a:t>Over 6,000 suppliers/manufacturers/distributors</a:t>
            </a:r>
          </a:p>
          <a:p>
            <a:pPr marL="285750" lvl="0" indent="-285750">
              <a:spcBef>
                <a:spcPts val="400"/>
              </a:spcBef>
              <a:buClr>
                <a:srgbClr val="0072AA"/>
              </a:buClr>
              <a:buFont typeface="Arial" panose="020B0604020202020204" pitchFamily="34" charset="0"/>
              <a:buChar char="•"/>
            </a:pPr>
            <a:r>
              <a:rPr lang="en-US" dirty="0"/>
              <a:t>Over 200 retail hubs</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250" y="4293096"/>
            <a:ext cx="1432319" cy="143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4838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9"/>
            <a:ext cx="8229600" cy="1069975"/>
          </a:xfrm>
        </p:spPr>
        <p:txBody>
          <a:bodyPr/>
          <a:lstStyle/>
          <a:p>
            <a:r>
              <a:rPr lang="en-US" sz="2800" b="1" dirty="0" smtClean="0">
                <a:solidFill>
                  <a:srgbClr val="0072AA"/>
                </a:solidFill>
                <a:latin typeface="Arial" panose="020B0604020202020204" pitchFamily="34" charset="0"/>
                <a:cs typeface="Arial" panose="020B0604020202020204" pitchFamily="34" charset="0"/>
              </a:rPr>
              <a:t>OpenText/GXS Active Catalogue</a:t>
            </a:r>
            <a:endParaRPr lang="en-US" sz="2800" b="1" dirty="0">
              <a:solidFill>
                <a:srgbClr val="0072AA"/>
              </a:solidFill>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2050" y="1509714"/>
            <a:ext cx="681990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5373469"/>
            <a:ext cx="8153400" cy="707886"/>
          </a:xfrm>
          <a:prstGeom prst="rect">
            <a:avLst/>
          </a:prstGeom>
        </p:spPr>
        <p:txBody>
          <a:bodyPr wrap="square">
            <a:spAutoFit/>
          </a:bodyPr>
          <a:lstStyle/>
          <a:p>
            <a:pPr algn="ctr"/>
            <a:r>
              <a:rPr lang="en-US" sz="2000" dirty="0" smtClean="0">
                <a:latin typeface="Arial" panose="020B0604020202020204" pitchFamily="34" charset="0"/>
                <a:cs typeface="Arial" panose="020B0604020202020204" pitchFamily="34" charset="0"/>
              </a:rPr>
              <a:t>OpenText/GXS Active Catalogue </a:t>
            </a:r>
            <a:r>
              <a:rPr lang="en-US" sz="2000" dirty="0">
                <a:latin typeface="Arial" panose="020B0604020202020204" pitchFamily="34" charset="0"/>
                <a:cs typeface="Arial" panose="020B0604020202020204" pitchFamily="34" charset="0"/>
              </a:rPr>
              <a:t>enables item </a:t>
            </a:r>
            <a:r>
              <a:rPr lang="en-US" sz="2000" dirty="0" smtClean="0">
                <a:latin typeface="Arial" panose="020B0604020202020204" pitchFamily="34" charset="0"/>
                <a:cs typeface="Arial" panose="020B0604020202020204" pitchFamily="34" charset="0"/>
              </a:rPr>
              <a:t>synchronization for all of your trading partners through a single source</a:t>
            </a:r>
            <a:endParaRPr lang="en-US" sz="20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2483" y="220583"/>
            <a:ext cx="1905000" cy="10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072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ea typeface="MS PGothic" pitchFamily="34" charset="-128"/>
              </a:rPr>
              <a:t>Preparing to Load </a:t>
            </a:r>
            <a:r>
              <a:rPr lang="en-US" altLang="en-US" dirty="0" smtClean="0">
                <a:ea typeface="MS PGothic" pitchFamily="34" charset="-128"/>
              </a:rPr>
              <a:t>Attributes</a:t>
            </a:r>
            <a:endParaRPr lang="en-US" dirty="0"/>
          </a:p>
        </p:txBody>
      </p:sp>
      <p:sp>
        <p:nvSpPr>
          <p:cNvPr id="5" name="Rectangle 4"/>
          <p:cNvSpPr/>
          <p:nvPr/>
        </p:nvSpPr>
        <p:spPr>
          <a:xfrm>
            <a:off x="304800" y="1371600"/>
            <a:ext cx="8229600" cy="4801314"/>
          </a:xfrm>
          <a:prstGeom prst="rect">
            <a:avLst/>
          </a:prstGeom>
        </p:spPr>
        <p:txBody>
          <a:bodyPr wrap="square">
            <a:spAutoFit/>
          </a:bodyPr>
          <a:lstStyle/>
          <a:p>
            <a:pPr marL="342900" indent="-342900">
              <a:lnSpc>
                <a:spcPct val="150000"/>
              </a:lnSpc>
              <a:buClr>
                <a:srgbClr val="0072AA"/>
              </a:buClr>
              <a:buFont typeface="Wingdings" panose="05000000000000000000" pitchFamily="2" charset="2"/>
              <a:buChar char="v"/>
            </a:pPr>
            <a:r>
              <a:rPr lang="en-US" altLang="en-US" dirty="0">
                <a:ea typeface="Arial Unicode MS" panose="020B0604020202020204" pitchFamily="34" charset="-128"/>
                <a:cs typeface="Arial Unicode MS" panose="020B0604020202020204" pitchFamily="34" charset="-128"/>
              </a:rPr>
              <a:t>Understand the required attributes</a:t>
            </a:r>
          </a:p>
          <a:p>
            <a:pPr marL="1200150" lvl="2" indent="-285750">
              <a:lnSpc>
                <a:spcPct val="150000"/>
              </a:lnSpc>
              <a:buClr>
                <a:srgbClr val="00A389"/>
              </a:buClr>
              <a:buFont typeface="Wingdings" panose="05000000000000000000" pitchFamily="2" charset="2"/>
              <a:buChar char="ü"/>
            </a:pPr>
            <a:r>
              <a:rPr lang="en-US" altLang="en-US" dirty="0">
                <a:ea typeface="Arial Unicode MS" panose="020B0604020202020204" pitchFamily="34" charset="-128"/>
                <a:cs typeface="Arial Unicode MS" panose="020B0604020202020204" pitchFamily="34" charset="-128"/>
              </a:rPr>
              <a:t>Review </a:t>
            </a:r>
            <a:r>
              <a:rPr lang="en-US" altLang="en-US" dirty="0" smtClean="0">
                <a:ea typeface="Arial Unicode MS" panose="020B0604020202020204" pitchFamily="34" charset="-128"/>
                <a:cs typeface="Arial Unicode MS" panose="020B0604020202020204" pitchFamily="34" charset="-128"/>
              </a:rPr>
              <a:t>Belk’s and OpenText/ GXS extended attribute </a:t>
            </a:r>
            <a:r>
              <a:rPr lang="en-US" altLang="en-US" dirty="0">
                <a:ea typeface="Arial Unicode MS" panose="020B0604020202020204" pitchFamily="34" charset="-128"/>
                <a:cs typeface="Arial Unicode MS" panose="020B0604020202020204" pitchFamily="34" charset="-128"/>
              </a:rPr>
              <a:t>information </a:t>
            </a:r>
          </a:p>
          <a:p>
            <a:pPr marL="1200150" lvl="2" indent="-285750">
              <a:lnSpc>
                <a:spcPct val="150000"/>
              </a:lnSpc>
              <a:buClr>
                <a:srgbClr val="00A389"/>
              </a:buClr>
              <a:buFont typeface="Wingdings" panose="05000000000000000000" pitchFamily="2" charset="2"/>
              <a:buChar char="ü"/>
            </a:pPr>
            <a:r>
              <a:rPr lang="en-US" altLang="en-US" dirty="0" smtClean="0">
                <a:ea typeface="Arial Unicode MS" panose="020B0604020202020204" pitchFamily="34" charset="-128"/>
                <a:cs typeface="Arial Unicode MS" panose="020B0604020202020204" pitchFamily="34" charset="-128"/>
              </a:rPr>
              <a:t>Review </a:t>
            </a:r>
            <a:r>
              <a:rPr lang="en-US" altLang="en-US" dirty="0">
                <a:ea typeface="Arial Unicode MS" panose="020B0604020202020204" pitchFamily="34" charset="-128"/>
                <a:cs typeface="Arial Unicode MS" panose="020B0604020202020204" pitchFamily="34" charset="-128"/>
              </a:rPr>
              <a:t>online resources </a:t>
            </a:r>
            <a:r>
              <a:rPr lang="en-US" altLang="en-US" dirty="0" smtClean="0">
                <a:ea typeface="Arial Unicode MS" panose="020B0604020202020204" pitchFamily="34" charset="-128"/>
                <a:cs typeface="Arial Unicode MS" panose="020B0604020202020204" pitchFamily="34" charset="-128"/>
              </a:rPr>
              <a:t>(Belk’s Landing Page </a:t>
            </a:r>
            <a:r>
              <a:rPr lang="en-US" altLang="en-US" dirty="0">
                <a:ea typeface="Arial Unicode MS" panose="020B0604020202020204" pitchFamily="34" charset="-128"/>
                <a:cs typeface="Arial Unicode MS" panose="020B0604020202020204" pitchFamily="34" charset="-128"/>
              </a:rPr>
              <a:t>or online </a:t>
            </a:r>
            <a:r>
              <a:rPr lang="en-US" altLang="en-US" dirty="0" smtClean="0">
                <a:ea typeface="Arial Unicode MS" panose="020B0604020202020204" pitchFamily="34" charset="-128"/>
                <a:cs typeface="Arial Unicode MS" panose="020B0604020202020204" pitchFamily="34" charset="-128"/>
              </a:rPr>
              <a:t>OpenText GXS Active Catalogue </a:t>
            </a:r>
            <a:r>
              <a:rPr lang="en-US" altLang="en-US" dirty="0">
                <a:ea typeface="Arial Unicode MS" panose="020B0604020202020204" pitchFamily="34" charset="-128"/>
                <a:cs typeface="Arial Unicode MS" panose="020B0604020202020204" pitchFamily="34" charset="-128"/>
              </a:rPr>
              <a:t>d</a:t>
            </a:r>
            <a:r>
              <a:rPr lang="en-US" altLang="en-US" dirty="0" smtClean="0">
                <a:ea typeface="Arial Unicode MS" panose="020B0604020202020204" pitchFamily="34" charset="-128"/>
                <a:cs typeface="Arial Unicode MS" panose="020B0604020202020204" pitchFamily="34" charset="-128"/>
              </a:rPr>
              <a:t>ocumentation</a:t>
            </a:r>
            <a:r>
              <a:rPr lang="en-US" altLang="en-US" dirty="0">
                <a:ea typeface="Arial Unicode MS" panose="020B0604020202020204" pitchFamily="34" charset="-128"/>
                <a:cs typeface="Arial Unicode MS" panose="020B0604020202020204" pitchFamily="34" charset="-128"/>
              </a:rPr>
              <a:t>) to identify what attributes you should be providing</a:t>
            </a:r>
          </a:p>
          <a:p>
            <a:pPr marL="800100" lvl="1" indent="-342900">
              <a:buClr>
                <a:srgbClr val="0072AA"/>
              </a:buClr>
              <a:buFont typeface="Wingdings" panose="05000000000000000000" pitchFamily="2" charset="2"/>
              <a:buChar char="v"/>
            </a:pPr>
            <a:r>
              <a:rPr lang="en-US" altLang="en-US" dirty="0" smtClean="0">
                <a:ea typeface="Arial Unicode MS" panose="020B0604020202020204" pitchFamily="34" charset="-128"/>
                <a:cs typeface="Arial Unicode MS" panose="020B0604020202020204" pitchFamily="34" charset="-128"/>
              </a:rPr>
              <a:t>Publish </a:t>
            </a:r>
            <a:r>
              <a:rPr lang="en-US" altLang="en-US" dirty="0">
                <a:ea typeface="Arial Unicode MS" panose="020B0604020202020204" pitchFamily="34" charset="-128"/>
                <a:cs typeface="Arial Unicode MS" panose="020B0604020202020204" pitchFamily="34" charset="-128"/>
              </a:rPr>
              <a:t>your data </a:t>
            </a:r>
            <a:r>
              <a:rPr lang="en-US" altLang="en-US" dirty="0" smtClean="0">
                <a:ea typeface="Arial Unicode MS" panose="020B0604020202020204" pitchFamily="34" charset="-128"/>
                <a:cs typeface="Arial Unicode MS" panose="020B0604020202020204" pitchFamily="34" charset="-128"/>
              </a:rPr>
              <a:t>using the GS1 industry </a:t>
            </a:r>
            <a:r>
              <a:rPr lang="en-US" altLang="en-US" dirty="0">
                <a:ea typeface="Arial Unicode MS" panose="020B0604020202020204" pitchFamily="34" charset="-128"/>
                <a:cs typeface="Arial Unicode MS" panose="020B0604020202020204" pitchFamily="34" charset="-128"/>
              </a:rPr>
              <a:t>standard/Catalogue attribute format</a:t>
            </a:r>
          </a:p>
          <a:p>
            <a:pPr marL="1200150" lvl="2" indent="-285750">
              <a:lnSpc>
                <a:spcPct val="150000"/>
              </a:lnSpc>
              <a:buClr>
                <a:srgbClr val="00A389"/>
              </a:buClr>
              <a:buFont typeface="Wingdings" panose="05000000000000000000" pitchFamily="2" charset="2"/>
              <a:buChar char="ü"/>
            </a:pPr>
            <a:r>
              <a:rPr lang="en-US" altLang="en-US" dirty="0">
                <a:ea typeface="Arial Unicode MS" panose="020B0604020202020204" pitchFamily="34" charset="-128"/>
                <a:cs typeface="Arial Unicode MS" panose="020B0604020202020204" pitchFamily="34" charset="-128"/>
              </a:rPr>
              <a:t>Guides and Templates available </a:t>
            </a:r>
            <a:r>
              <a:rPr lang="en-US" altLang="en-US" dirty="0" smtClean="0">
                <a:ea typeface="Arial Unicode MS" panose="020B0604020202020204" pitchFamily="34" charset="-128"/>
                <a:cs typeface="Arial Unicode MS" panose="020B0604020202020204" pitchFamily="34" charset="-128"/>
              </a:rPr>
              <a:t>at http</a:t>
            </a:r>
            <a:r>
              <a:rPr lang="en-US" altLang="en-US" dirty="0">
                <a:ea typeface="Arial Unicode MS" panose="020B0604020202020204" pitchFamily="34" charset="-128"/>
                <a:cs typeface="Arial Unicode MS" panose="020B0604020202020204" pitchFamily="34" charset="-128"/>
              </a:rPr>
              <a:t>://</a:t>
            </a:r>
            <a:r>
              <a:rPr lang="en-US" altLang="en-US" dirty="0" smtClean="0">
                <a:ea typeface="Arial Unicode MS" panose="020B0604020202020204" pitchFamily="34" charset="-128"/>
                <a:cs typeface="Arial Unicode MS" panose="020B0604020202020204" pitchFamily="34" charset="-128"/>
              </a:rPr>
              <a:t>www.gxs.com/Belk</a:t>
            </a:r>
            <a:endParaRPr lang="en-US" altLang="en-US" dirty="0">
              <a:ea typeface="Arial Unicode MS" panose="020B0604020202020204" pitchFamily="34" charset="-128"/>
              <a:cs typeface="Arial Unicode MS" panose="020B0604020202020204" pitchFamily="34" charset="-128"/>
            </a:endParaRPr>
          </a:p>
          <a:p>
            <a:pPr marL="1200150" lvl="2" indent="-285750">
              <a:lnSpc>
                <a:spcPct val="150000"/>
              </a:lnSpc>
              <a:buClr>
                <a:srgbClr val="00A389"/>
              </a:buClr>
              <a:buFont typeface="Wingdings" panose="05000000000000000000" pitchFamily="2" charset="2"/>
              <a:buChar char="ü"/>
            </a:pPr>
            <a:r>
              <a:rPr lang="en-US" altLang="en-US" dirty="0" smtClean="0">
                <a:ea typeface="Arial Unicode MS" panose="020B0604020202020204" pitchFamily="34" charset="-128"/>
                <a:cs typeface="Arial Unicode MS" panose="020B0604020202020204" pitchFamily="34" charset="-128"/>
              </a:rPr>
              <a:t>Update </a:t>
            </a:r>
            <a:r>
              <a:rPr lang="en-US" altLang="en-US" dirty="0">
                <a:ea typeface="Arial Unicode MS" panose="020B0604020202020204" pitchFamily="34" charset="-128"/>
                <a:cs typeface="Arial Unicode MS" panose="020B0604020202020204" pitchFamily="34" charset="-128"/>
              </a:rPr>
              <a:t>your processes to support the required attributes (EDI maps, User Interfaces, etc.) </a:t>
            </a:r>
          </a:p>
          <a:p>
            <a:pPr marL="1200150" lvl="2" indent="-285750">
              <a:lnSpc>
                <a:spcPct val="150000"/>
              </a:lnSpc>
              <a:buClr>
                <a:srgbClr val="00A389"/>
              </a:buClr>
              <a:buFont typeface="Wingdings" panose="05000000000000000000" pitchFamily="2" charset="2"/>
              <a:buChar char="ü"/>
            </a:pPr>
            <a:r>
              <a:rPr lang="en-US" altLang="en-US" dirty="0">
                <a:ea typeface="Arial Unicode MS" panose="020B0604020202020204" pitchFamily="34" charset="-128"/>
                <a:cs typeface="Arial Unicode MS" panose="020B0604020202020204" pitchFamily="34" charset="-128"/>
              </a:rPr>
              <a:t>Guides and Templates available </a:t>
            </a:r>
            <a:r>
              <a:rPr lang="en-US" altLang="en-US" dirty="0" smtClean="0">
                <a:ea typeface="Arial Unicode MS" panose="020B0604020202020204" pitchFamily="34" charset="-128"/>
                <a:cs typeface="Arial Unicode MS" panose="020B0604020202020204" pitchFamily="34" charset="-128"/>
              </a:rPr>
              <a:t>at </a:t>
            </a:r>
            <a:r>
              <a:rPr lang="en-US" altLang="en-US" dirty="0" smtClean="0">
                <a:ea typeface="Arial Unicode MS" panose="020B0604020202020204" pitchFamily="34" charset="-128"/>
                <a:cs typeface="Arial Unicode MS" panose="020B0604020202020204" pitchFamily="34" charset="-128"/>
                <a:hlinkClick r:id="rId2"/>
              </a:rPr>
              <a:t>www.gxs.com/Belk</a:t>
            </a:r>
            <a:r>
              <a:rPr lang="en-US" altLang="en-US" dirty="0" smtClean="0">
                <a:ea typeface="Arial Unicode MS" panose="020B0604020202020204" pitchFamily="34" charset="-128"/>
                <a:cs typeface="Arial Unicode MS" panose="020B0604020202020204" pitchFamily="34" charset="-128"/>
              </a:rPr>
              <a:t> or </a:t>
            </a:r>
            <a:r>
              <a:rPr lang="en-US" altLang="en-US" dirty="0" smtClean="0">
                <a:ea typeface="Arial Unicode MS" panose="020B0604020202020204" pitchFamily="34" charset="-128"/>
                <a:cs typeface="Arial Unicode MS" panose="020B0604020202020204" pitchFamily="34" charset="-128"/>
                <a:hlinkClick r:id="rId3"/>
              </a:rPr>
              <a:t>http</a:t>
            </a:r>
            <a:r>
              <a:rPr lang="en-US" altLang="en-US" dirty="0">
                <a:ea typeface="Arial Unicode MS" panose="020B0604020202020204" pitchFamily="34" charset="-128"/>
                <a:cs typeface="Arial Unicode MS" panose="020B0604020202020204" pitchFamily="34" charset="-128"/>
                <a:hlinkClick r:id="rId3"/>
              </a:rPr>
              <a:t>://</a:t>
            </a:r>
            <a:r>
              <a:rPr lang="en-US" altLang="en-US" dirty="0" smtClean="0">
                <a:ea typeface="Arial Unicode MS" panose="020B0604020202020204" pitchFamily="34" charset="-128"/>
                <a:cs typeface="Arial Unicode MS" panose="020B0604020202020204" pitchFamily="34" charset="-128"/>
                <a:hlinkClick r:id="rId3"/>
              </a:rPr>
              <a:t>www.gxs.com/catalogue_extended_attributes</a:t>
            </a:r>
            <a:endParaRPr lang="en-US" altLang="en-US"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17673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Vendors Use the GXS Catalogue</a:t>
            </a:r>
            <a:endParaRPr lang="en-US" dirty="0"/>
          </a:p>
        </p:txBody>
      </p:sp>
      <p:sp>
        <p:nvSpPr>
          <p:cNvPr id="4" name="Content Placeholder 3"/>
          <p:cNvSpPr>
            <a:spLocks noGrp="1"/>
          </p:cNvSpPr>
          <p:nvPr>
            <p:ph idx="1"/>
          </p:nvPr>
        </p:nvSpPr>
        <p:spPr>
          <a:xfrm>
            <a:off x="304800" y="1371600"/>
            <a:ext cx="8382000" cy="4724400"/>
          </a:xfrm>
        </p:spPr>
        <p:txBody>
          <a:bodyPr/>
          <a:lstStyle/>
          <a:p>
            <a:r>
              <a:rPr lang="en-US" sz="1800" dirty="0" smtClean="0"/>
              <a:t>Vendors can access their catalogues in a number of ways</a:t>
            </a:r>
          </a:p>
          <a:p>
            <a:pPr lvl="2">
              <a:buClr>
                <a:srgbClr val="00A389"/>
              </a:buClr>
              <a:buFont typeface="Wingdings" panose="05000000000000000000" pitchFamily="2" charset="2"/>
              <a:buChar char="ü"/>
            </a:pPr>
            <a:r>
              <a:rPr lang="en-US" dirty="0" smtClean="0"/>
              <a:t>832</a:t>
            </a:r>
          </a:p>
          <a:p>
            <a:pPr lvl="2">
              <a:buClr>
                <a:srgbClr val="00A389"/>
              </a:buClr>
              <a:buFont typeface="Wingdings" panose="05000000000000000000" pitchFamily="2" charset="2"/>
              <a:buChar char="ü"/>
            </a:pPr>
            <a:r>
              <a:rPr lang="en-US" dirty="0" smtClean="0"/>
              <a:t>CSV</a:t>
            </a:r>
          </a:p>
          <a:p>
            <a:pPr lvl="2">
              <a:buClr>
                <a:srgbClr val="00A389"/>
              </a:buClr>
              <a:buFont typeface="Wingdings" panose="05000000000000000000" pitchFamily="2" charset="2"/>
              <a:buChar char="ü"/>
            </a:pPr>
            <a:r>
              <a:rPr lang="en-US" dirty="0" smtClean="0"/>
              <a:t>Web User Interface (UI)</a:t>
            </a:r>
          </a:p>
          <a:p>
            <a:pPr lvl="2">
              <a:buClr>
                <a:srgbClr val="00A389"/>
              </a:buClr>
              <a:buFont typeface="Wingdings" panose="05000000000000000000" pitchFamily="2" charset="2"/>
              <a:buChar char="ü"/>
            </a:pPr>
            <a:r>
              <a:rPr lang="en-US" dirty="0" smtClean="0"/>
              <a:t>Web Services</a:t>
            </a:r>
          </a:p>
          <a:p>
            <a:r>
              <a:rPr lang="en-US" sz="1800" dirty="0" smtClean="0"/>
              <a:t>No method is mutually exclusive. </a:t>
            </a:r>
            <a:r>
              <a:rPr lang="en-US" sz="1800" b="1" i="1" dirty="0" smtClean="0">
                <a:solidFill>
                  <a:srgbClr val="FF0000"/>
                </a:solidFill>
              </a:rPr>
              <a:t>Most vendors use a combination of methods to publish and update their item information. </a:t>
            </a:r>
          </a:p>
          <a:p>
            <a:r>
              <a:rPr lang="en-US" sz="1800" dirty="0" smtClean="0"/>
              <a:t>If </a:t>
            </a:r>
            <a:r>
              <a:rPr lang="en-US" sz="1800" dirty="0"/>
              <a:t>using GXS to host images you must use</a:t>
            </a:r>
          </a:p>
          <a:p>
            <a:pPr lvl="2">
              <a:buClr>
                <a:srgbClr val="00A389"/>
              </a:buClr>
              <a:buFont typeface="Wingdings" panose="05000000000000000000" pitchFamily="2" charset="2"/>
              <a:buChar char="ü"/>
            </a:pPr>
            <a:r>
              <a:rPr lang="en-US" sz="1600" dirty="0"/>
              <a:t>Web Services</a:t>
            </a:r>
          </a:p>
          <a:p>
            <a:pPr lvl="2">
              <a:buClr>
                <a:srgbClr val="00A389"/>
              </a:buClr>
              <a:buFont typeface="Wingdings" panose="05000000000000000000" pitchFamily="2" charset="2"/>
              <a:buChar char="ü"/>
            </a:pPr>
            <a:r>
              <a:rPr lang="en-US" sz="1600" dirty="0"/>
              <a:t>User Interface (UI)</a:t>
            </a:r>
          </a:p>
          <a:p>
            <a:r>
              <a:rPr lang="en-US" sz="1800" dirty="0" smtClean="0"/>
              <a:t>EDI 832 does not support loading physical images </a:t>
            </a:r>
          </a:p>
          <a:p>
            <a:pPr lvl="2">
              <a:buClr>
                <a:srgbClr val="00A389"/>
              </a:buClr>
              <a:buFont typeface="Wingdings" panose="05000000000000000000" pitchFamily="2" charset="2"/>
              <a:buChar char="ü"/>
            </a:pPr>
            <a:r>
              <a:rPr lang="en-US" sz="1600" dirty="0" smtClean="0"/>
              <a:t>Supports the Image URL and image information</a:t>
            </a:r>
            <a:endParaRPr lang="en-US" sz="1600" dirty="0"/>
          </a:p>
        </p:txBody>
      </p:sp>
    </p:spTree>
    <p:extLst>
      <p:ext uri="{BB962C8B-B14F-4D97-AF65-F5344CB8AC3E}">
        <p14:creationId xmlns:p14="http://schemas.microsoft.com/office/powerpoint/2010/main" val="1537332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382000" cy="49863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04800" y="152400"/>
            <a:ext cx="8229600" cy="1069975"/>
          </a:xfrm>
        </p:spPr>
        <p:txBody>
          <a:bodyPr/>
          <a:lstStyle/>
          <a:p>
            <a:r>
              <a:rPr lang="en-US" dirty="0"/>
              <a:t>Uploading </a:t>
            </a:r>
            <a:r>
              <a:rPr lang="en-US" dirty="0" smtClean="0"/>
              <a:t>Attributes </a:t>
            </a:r>
            <a:r>
              <a:rPr lang="en-US" dirty="0"/>
              <a:t>via the Web </a:t>
            </a:r>
          </a:p>
        </p:txBody>
      </p:sp>
      <p:cxnSp>
        <p:nvCxnSpPr>
          <p:cNvPr id="5" name="Straight Arrow Connector 4"/>
          <p:cNvCxnSpPr/>
          <p:nvPr/>
        </p:nvCxnSpPr>
        <p:spPr>
          <a:xfrm flipH="1" flipV="1">
            <a:off x="6164317" y="4495800"/>
            <a:ext cx="609600" cy="1589"/>
          </a:xfrm>
          <a:prstGeom prst="straightConnector1">
            <a:avLst/>
          </a:prstGeom>
          <a:ln w="222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14"/>
          <p:cNvSpPr txBox="1">
            <a:spLocks noChangeArrowheads="1"/>
          </p:cNvSpPr>
          <p:nvPr/>
        </p:nvSpPr>
        <p:spPr bwMode="auto">
          <a:xfrm>
            <a:off x="6858000" y="4325034"/>
            <a:ext cx="1371600" cy="646331"/>
          </a:xfrm>
          <a:prstGeom prst="rect">
            <a:avLst/>
          </a:prstGeom>
          <a:solidFill>
            <a:schemeClr val="bg1"/>
          </a:solidFill>
          <a:ln w="9525">
            <a:solidFill>
              <a:schemeClr val="tx1"/>
            </a:solidFill>
            <a:miter lim="800000"/>
            <a:headEnd/>
            <a:tailEnd/>
          </a:ln>
        </p:spPr>
        <p:txBody>
          <a:bodyPr wrap="square">
            <a:spAutoFit/>
          </a:bodyPr>
          <a:lstStyle>
            <a:lvl1pPr eaLnBrk="0" hangingPunct="0">
              <a:spcAft>
                <a:spcPct val="25000"/>
              </a:spcAft>
              <a:buClr>
                <a:schemeClr val="bg2"/>
              </a:buClr>
              <a:buChar char="•"/>
              <a:defRPr sz="2400">
                <a:solidFill>
                  <a:schemeClr val="tx1"/>
                </a:solidFill>
                <a:latin typeface="Arial" charset="0"/>
              </a:defRPr>
            </a:lvl1pPr>
            <a:lvl2pPr marL="742950" indent="-285750" eaLnBrk="0" hangingPunct="0">
              <a:spcAft>
                <a:spcPct val="25000"/>
              </a:spcAft>
              <a:buClr>
                <a:schemeClr val="bg2"/>
              </a:buClr>
              <a:buChar char="•"/>
              <a:defRPr sz="2000">
                <a:solidFill>
                  <a:schemeClr val="tx1"/>
                </a:solidFill>
                <a:latin typeface="Arial" charset="0"/>
              </a:defRPr>
            </a:lvl2pPr>
            <a:lvl3pPr marL="1143000" indent="-228600" eaLnBrk="0" hangingPunct="0">
              <a:spcAft>
                <a:spcPct val="25000"/>
              </a:spcAft>
              <a:buClr>
                <a:schemeClr val="bg2"/>
              </a:buClr>
              <a:buChar char="•"/>
              <a:defRPr>
                <a:solidFill>
                  <a:schemeClr val="tx1"/>
                </a:solidFill>
                <a:latin typeface="Arial" charset="0"/>
              </a:defRPr>
            </a:lvl3pPr>
            <a:lvl4pPr marL="1600200" indent="-228600" eaLnBrk="0" hangingPunct="0">
              <a:spcAft>
                <a:spcPct val="25000"/>
              </a:spcAft>
              <a:buClr>
                <a:schemeClr val="bg2"/>
              </a:buClr>
              <a:buChar char="•"/>
              <a:defRPr sz="1600">
                <a:solidFill>
                  <a:schemeClr val="tx1"/>
                </a:solidFill>
                <a:latin typeface="Arial" charset="0"/>
              </a:defRPr>
            </a:lvl4pPr>
            <a:lvl5pPr marL="2057400" indent="-228600" eaLnBrk="0" hangingPunct="0">
              <a:spcAft>
                <a:spcPct val="25000"/>
              </a:spcAft>
              <a:buClr>
                <a:schemeClr val="bg2"/>
              </a:buClr>
              <a:buChar char="•"/>
              <a:defRPr sz="1400">
                <a:solidFill>
                  <a:schemeClr val="tx1"/>
                </a:solidFill>
                <a:latin typeface="Arial" charset="0"/>
              </a:defRPr>
            </a:lvl5pPr>
            <a:lvl6pPr marL="2514600" indent="-228600" eaLnBrk="0" fontAlgn="base" hangingPunct="0">
              <a:spcBef>
                <a:spcPct val="0"/>
              </a:spcBef>
              <a:spcAft>
                <a:spcPct val="25000"/>
              </a:spcAft>
              <a:buClr>
                <a:schemeClr val="bg2"/>
              </a:buClr>
              <a:buChar char="•"/>
              <a:defRPr sz="1400">
                <a:solidFill>
                  <a:schemeClr val="tx1"/>
                </a:solidFill>
                <a:latin typeface="Arial" charset="0"/>
              </a:defRPr>
            </a:lvl6pPr>
            <a:lvl7pPr marL="2971800" indent="-228600" eaLnBrk="0" fontAlgn="base" hangingPunct="0">
              <a:spcBef>
                <a:spcPct val="0"/>
              </a:spcBef>
              <a:spcAft>
                <a:spcPct val="25000"/>
              </a:spcAft>
              <a:buClr>
                <a:schemeClr val="bg2"/>
              </a:buClr>
              <a:buChar char="•"/>
              <a:defRPr sz="1400">
                <a:solidFill>
                  <a:schemeClr val="tx1"/>
                </a:solidFill>
                <a:latin typeface="Arial" charset="0"/>
              </a:defRPr>
            </a:lvl7pPr>
            <a:lvl8pPr marL="3429000" indent="-228600" eaLnBrk="0" fontAlgn="base" hangingPunct="0">
              <a:spcBef>
                <a:spcPct val="0"/>
              </a:spcBef>
              <a:spcAft>
                <a:spcPct val="25000"/>
              </a:spcAft>
              <a:buClr>
                <a:schemeClr val="bg2"/>
              </a:buClr>
              <a:buChar char="•"/>
              <a:defRPr sz="1400">
                <a:solidFill>
                  <a:schemeClr val="tx1"/>
                </a:solidFill>
                <a:latin typeface="Arial" charset="0"/>
              </a:defRPr>
            </a:lvl8pPr>
            <a:lvl9pPr marL="3886200" indent="-228600" eaLnBrk="0" fontAlgn="base" hangingPunct="0">
              <a:spcBef>
                <a:spcPct val="0"/>
              </a:spcBef>
              <a:spcAft>
                <a:spcPct val="25000"/>
              </a:spcAft>
              <a:buClr>
                <a:schemeClr val="bg2"/>
              </a:buClr>
              <a:buChar char="•"/>
              <a:defRPr sz="1400">
                <a:solidFill>
                  <a:schemeClr val="tx1"/>
                </a:solidFill>
                <a:latin typeface="Arial" charset="0"/>
              </a:defRPr>
            </a:lvl9pPr>
          </a:lstStyle>
          <a:p>
            <a:pPr eaLnBrk="1" hangingPunct="1">
              <a:spcAft>
                <a:spcPct val="0"/>
              </a:spcAft>
              <a:buClrTx/>
              <a:buFontTx/>
              <a:buNone/>
            </a:pPr>
            <a:r>
              <a:rPr lang="en-US" altLang="en-US" sz="1200" dirty="0">
                <a:latin typeface="Calibri" pitchFamily="34" charset="0"/>
              </a:rPr>
              <a:t>Change filter to </a:t>
            </a:r>
            <a:r>
              <a:rPr lang="en-US" altLang="en-US" sz="1200" dirty="0" smtClean="0">
                <a:latin typeface="Calibri" pitchFamily="34" charset="0"/>
              </a:rPr>
              <a:t>desired Trading Partner</a:t>
            </a:r>
            <a:endParaRPr lang="en-US" altLang="en-US" sz="1200" dirty="0">
              <a:latin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4397376"/>
            <a:ext cx="186690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590800"/>
            <a:ext cx="326707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559926"/>
            <a:ext cx="185737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3254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Attributes via a CSV File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337441"/>
            <a:ext cx="4800600" cy="4791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52400" y="1524000"/>
            <a:ext cx="3429000" cy="4801314"/>
          </a:xfrm>
          <a:prstGeom prst="rect">
            <a:avLst/>
          </a:prstGeom>
          <a:noFill/>
        </p:spPr>
        <p:txBody>
          <a:bodyPr wrap="square" rtlCol="0">
            <a:spAutoFit/>
          </a:bodyPr>
          <a:lstStyle/>
          <a:p>
            <a:pPr marL="285750" indent="-285750">
              <a:buClr>
                <a:srgbClr val="0072AA"/>
              </a:buClr>
              <a:buFont typeface="Wingdings" panose="05000000000000000000" pitchFamily="2" charset="2"/>
              <a:buChar char="§"/>
            </a:pPr>
            <a:r>
              <a:rPr lang="en-US" dirty="0" smtClean="0"/>
              <a:t>Download the CSV template from the Trading Partner landing page www.gxs.com/Belk</a:t>
            </a:r>
          </a:p>
          <a:p>
            <a:pPr marL="742950" lvl="1" indent="-285750">
              <a:buClr>
                <a:srgbClr val="00A389"/>
              </a:buClr>
              <a:buFont typeface="Wingdings" panose="05000000000000000000" pitchFamily="2" charset="2"/>
              <a:buChar char="Ø"/>
            </a:pPr>
            <a:r>
              <a:rPr lang="en-US" dirty="0" err="1" smtClean="0"/>
              <a:t>OpenText</a:t>
            </a:r>
            <a:r>
              <a:rPr lang="en-US" dirty="0" smtClean="0"/>
              <a:t> GXS Active Catalogue Extended Attribute Template</a:t>
            </a:r>
          </a:p>
          <a:p>
            <a:pPr marL="285750" indent="-285750">
              <a:buClr>
                <a:srgbClr val="0072AA"/>
              </a:buClr>
              <a:buFont typeface="Wingdings" panose="05000000000000000000" pitchFamily="2" charset="2"/>
              <a:buChar char="§"/>
            </a:pPr>
            <a:endParaRPr lang="en-US" dirty="0" smtClean="0"/>
          </a:p>
          <a:p>
            <a:pPr marL="285750" indent="-285750">
              <a:buClr>
                <a:srgbClr val="0072AA"/>
              </a:buClr>
              <a:buFont typeface="Wingdings" panose="05000000000000000000" pitchFamily="2" charset="2"/>
              <a:buChar char="§"/>
            </a:pPr>
            <a:r>
              <a:rPr lang="en-US" dirty="0" smtClean="0"/>
              <a:t>Fill out the CSV template offline with all of the required information. </a:t>
            </a:r>
          </a:p>
          <a:p>
            <a:pPr marL="285750" indent="-285750">
              <a:buClr>
                <a:srgbClr val="0072AA"/>
              </a:buClr>
              <a:buFont typeface="Wingdings" panose="05000000000000000000" pitchFamily="2" charset="2"/>
              <a:buChar char="§"/>
            </a:pPr>
            <a:endParaRPr lang="en-US" dirty="0"/>
          </a:p>
          <a:p>
            <a:pPr marL="285750" indent="-285750">
              <a:buClr>
                <a:srgbClr val="0072AA"/>
              </a:buClr>
              <a:buFont typeface="Wingdings" panose="05000000000000000000" pitchFamily="2" charset="2"/>
              <a:buChar char="§"/>
            </a:pPr>
            <a:r>
              <a:rPr lang="en-US" dirty="0" smtClean="0"/>
              <a:t>Once complete, convert the file to a text file, and save to a location on your computer.</a:t>
            </a:r>
          </a:p>
          <a:p>
            <a:pPr>
              <a:buClr>
                <a:srgbClr val="0072AA"/>
              </a:buClr>
            </a:pPr>
            <a:endParaRPr lang="en-US" dirty="0" smtClean="0"/>
          </a:p>
          <a:p>
            <a:pPr>
              <a:buClr>
                <a:srgbClr val="0072AA"/>
              </a:buClr>
            </a:pPr>
            <a:r>
              <a:rPr lang="en-US" dirty="0" smtClean="0"/>
              <a:t> </a:t>
            </a:r>
            <a:endParaRPr lang="en-US" dirty="0"/>
          </a:p>
        </p:txBody>
      </p:sp>
    </p:spTree>
    <p:extLst>
      <p:ext uri="{BB962C8B-B14F-4D97-AF65-F5344CB8AC3E}">
        <p14:creationId xmlns:p14="http://schemas.microsoft.com/office/powerpoint/2010/main" val="3509607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543925" cy="51677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Uploading </a:t>
            </a:r>
            <a:r>
              <a:rPr lang="en-US" dirty="0" smtClean="0"/>
              <a:t>Attributes via </a:t>
            </a:r>
            <a:r>
              <a:rPr lang="en-US" dirty="0"/>
              <a:t>a CSV File</a:t>
            </a:r>
          </a:p>
        </p:txBody>
      </p:sp>
      <p:cxnSp>
        <p:nvCxnSpPr>
          <p:cNvPr id="5" name="Straight Arrow Connector 5"/>
          <p:cNvCxnSpPr>
            <a:cxnSpLocks noChangeShapeType="1"/>
          </p:cNvCxnSpPr>
          <p:nvPr/>
        </p:nvCxnSpPr>
        <p:spPr bwMode="auto">
          <a:xfrm>
            <a:off x="1371600" y="4014212"/>
            <a:ext cx="381000" cy="129381"/>
          </a:xfrm>
          <a:prstGeom prst="straightConnector1">
            <a:avLst/>
          </a:prstGeom>
          <a:noFill/>
          <a:ln w="25400" algn="ctr">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6" name="TextBox 6"/>
          <p:cNvSpPr txBox="1">
            <a:spLocks noChangeArrowheads="1"/>
          </p:cNvSpPr>
          <p:nvPr/>
        </p:nvSpPr>
        <p:spPr bwMode="auto">
          <a:xfrm>
            <a:off x="1859619" y="4033605"/>
            <a:ext cx="1655762" cy="830262"/>
          </a:xfrm>
          <a:prstGeom prst="rect">
            <a:avLst/>
          </a:prstGeom>
          <a:solidFill>
            <a:schemeClr val="bg1"/>
          </a:solidFill>
          <a:ln w="9525">
            <a:solidFill>
              <a:schemeClr val="tx1"/>
            </a:solidFill>
            <a:miter lim="800000"/>
            <a:headEnd/>
            <a:tailEnd/>
          </a:ln>
          <a:extLst/>
        </p:spPr>
        <p:txBody>
          <a:bodyPr>
            <a:spAutoFit/>
          </a:bodyPr>
          <a:lstStyle>
            <a:lvl1pPr eaLnBrk="0" hangingPunct="0">
              <a:spcAft>
                <a:spcPct val="25000"/>
              </a:spcAft>
              <a:buClr>
                <a:schemeClr val="bg2"/>
              </a:buClr>
              <a:buChar char="•"/>
              <a:defRPr sz="2400">
                <a:solidFill>
                  <a:schemeClr val="tx1"/>
                </a:solidFill>
                <a:latin typeface="Arial" charset="0"/>
              </a:defRPr>
            </a:lvl1pPr>
            <a:lvl2pPr marL="742950" indent="-285750" eaLnBrk="0" hangingPunct="0">
              <a:spcAft>
                <a:spcPct val="25000"/>
              </a:spcAft>
              <a:buClr>
                <a:schemeClr val="bg2"/>
              </a:buClr>
              <a:buChar char="•"/>
              <a:defRPr sz="2000">
                <a:solidFill>
                  <a:schemeClr val="tx1"/>
                </a:solidFill>
                <a:latin typeface="Arial" charset="0"/>
              </a:defRPr>
            </a:lvl2pPr>
            <a:lvl3pPr marL="1143000" indent="-228600" eaLnBrk="0" hangingPunct="0">
              <a:spcAft>
                <a:spcPct val="25000"/>
              </a:spcAft>
              <a:buClr>
                <a:schemeClr val="bg2"/>
              </a:buClr>
              <a:buChar char="•"/>
              <a:defRPr>
                <a:solidFill>
                  <a:schemeClr val="tx1"/>
                </a:solidFill>
                <a:latin typeface="Arial" charset="0"/>
              </a:defRPr>
            </a:lvl3pPr>
            <a:lvl4pPr marL="1600200" indent="-228600" eaLnBrk="0" hangingPunct="0">
              <a:spcAft>
                <a:spcPct val="25000"/>
              </a:spcAft>
              <a:buClr>
                <a:schemeClr val="bg2"/>
              </a:buClr>
              <a:buChar char="•"/>
              <a:defRPr sz="1600">
                <a:solidFill>
                  <a:schemeClr val="tx1"/>
                </a:solidFill>
                <a:latin typeface="Arial" charset="0"/>
              </a:defRPr>
            </a:lvl4pPr>
            <a:lvl5pPr marL="2057400" indent="-228600" eaLnBrk="0" hangingPunct="0">
              <a:spcAft>
                <a:spcPct val="25000"/>
              </a:spcAft>
              <a:buClr>
                <a:schemeClr val="bg2"/>
              </a:buClr>
              <a:buChar char="•"/>
              <a:defRPr sz="1400">
                <a:solidFill>
                  <a:schemeClr val="tx1"/>
                </a:solidFill>
                <a:latin typeface="Arial" charset="0"/>
              </a:defRPr>
            </a:lvl5pPr>
            <a:lvl6pPr marL="2514600" indent="-228600" eaLnBrk="0" fontAlgn="base" hangingPunct="0">
              <a:spcBef>
                <a:spcPct val="0"/>
              </a:spcBef>
              <a:spcAft>
                <a:spcPct val="25000"/>
              </a:spcAft>
              <a:buClr>
                <a:schemeClr val="bg2"/>
              </a:buClr>
              <a:buChar char="•"/>
              <a:defRPr sz="1400">
                <a:solidFill>
                  <a:schemeClr val="tx1"/>
                </a:solidFill>
                <a:latin typeface="Arial" charset="0"/>
              </a:defRPr>
            </a:lvl6pPr>
            <a:lvl7pPr marL="2971800" indent="-228600" eaLnBrk="0" fontAlgn="base" hangingPunct="0">
              <a:spcBef>
                <a:spcPct val="0"/>
              </a:spcBef>
              <a:spcAft>
                <a:spcPct val="25000"/>
              </a:spcAft>
              <a:buClr>
                <a:schemeClr val="bg2"/>
              </a:buClr>
              <a:buChar char="•"/>
              <a:defRPr sz="1400">
                <a:solidFill>
                  <a:schemeClr val="tx1"/>
                </a:solidFill>
                <a:latin typeface="Arial" charset="0"/>
              </a:defRPr>
            </a:lvl7pPr>
            <a:lvl8pPr marL="3429000" indent="-228600" eaLnBrk="0" fontAlgn="base" hangingPunct="0">
              <a:spcBef>
                <a:spcPct val="0"/>
              </a:spcBef>
              <a:spcAft>
                <a:spcPct val="25000"/>
              </a:spcAft>
              <a:buClr>
                <a:schemeClr val="bg2"/>
              </a:buClr>
              <a:buChar char="•"/>
              <a:defRPr sz="1400">
                <a:solidFill>
                  <a:schemeClr val="tx1"/>
                </a:solidFill>
                <a:latin typeface="Arial" charset="0"/>
              </a:defRPr>
            </a:lvl8pPr>
            <a:lvl9pPr marL="3886200" indent="-228600" eaLnBrk="0" fontAlgn="base" hangingPunct="0">
              <a:spcBef>
                <a:spcPct val="0"/>
              </a:spcBef>
              <a:spcAft>
                <a:spcPct val="25000"/>
              </a:spcAft>
              <a:buClr>
                <a:schemeClr val="bg2"/>
              </a:buClr>
              <a:buChar char="•"/>
              <a:defRPr sz="1400">
                <a:solidFill>
                  <a:schemeClr val="tx1"/>
                </a:solidFill>
                <a:latin typeface="Arial" charset="0"/>
              </a:defRPr>
            </a:lvl9pPr>
          </a:lstStyle>
          <a:p>
            <a:pPr eaLnBrk="1" hangingPunct="1">
              <a:spcAft>
                <a:spcPct val="0"/>
              </a:spcAft>
              <a:buClrTx/>
              <a:buFontTx/>
              <a:buNone/>
            </a:pPr>
            <a:r>
              <a:rPr lang="en-US" altLang="en-US" sz="1200" dirty="0">
                <a:latin typeface="Calibri" pitchFamily="34" charset="0"/>
              </a:rPr>
              <a:t>Select “Text File Upload” option to retrieve you file to load to the Catalogue.</a:t>
            </a:r>
          </a:p>
        </p:txBody>
      </p:sp>
    </p:spTree>
    <p:extLst>
      <p:ext uri="{BB962C8B-B14F-4D97-AF65-F5344CB8AC3E}">
        <p14:creationId xmlns:p14="http://schemas.microsoft.com/office/powerpoint/2010/main" val="1529734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Attributes via an 832</a:t>
            </a:r>
            <a:endParaRPr lang="en-US" dirty="0"/>
          </a:p>
        </p:txBody>
      </p:sp>
      <p:sp>
        <p:nvSpPr>
          <p:cNvPr id="5" name="TextBox 3"/>
          <p:cNvSpPr txBox="1">
            <a:spLocks noChangeArrowheads="1"/>
          </p:cNvSpPr>
          <p:nvPr/>
        </p:nvSpPr>
        <p:spPr bwMode="auto">
          <a:xfrm>
            <a:off x="504825" y="1219200"/>
            <a:ext cx="36893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Aft>
                <a:spcPct val="25000"/>
              </a:spcAft>
              <a:buClr>
                <a:schemeClr val="bg2"/>
              </a:buClr>
              <a:buChar char="•"/>
              <a:defRPr sz="2400">
                <a:solidFill>
                  <a:schemeClr val="tx1"/>
                </a:solidFill>
                <a:latin typeface="Arial" charset="0"/>
              </a:defRPr>
            </a:lvl1pPr>
            <a:lvl2pPr marL="742950" indent="-285750" eaLnBrk="0" hangingPunct="0">
              <a:spcAft>
                <a:spcPct val="25000"/>
              </a:spcAft>
              <a:buClr>
                <a:schemeClr val="bg2"/>
              </a:buClr>
              <a:buChar char="•"/>
              <a:defRPr sz="2000">
                <a:solidFill>
                  <a:schemeClr val="tx1"/>
                </a:solidFill>
                <a:latin typeface="Arial" charset="0"/>
              </a:defRPr>
            </a:lvl2pPr>
            <a:lvl3pPr marL="1143000" indent="-228600" eaLnBrk="0" hangingPunct="0">
              <a:spcAft>
                <a:spcPct val="25000"/>
              </a:spcAft>
              <a:buClr>
                <a:schemeClr val="bg2"/>
              </a:buClr>
              <a:buChar char="•"/>
              <a:defRPr>
                <a:solidFill>
                  <a:schemeClr val="tx1"/>
                </a:solidFill>
                <a:latin typeface="Arial" charset="0"/>
              </a:defRPr>
            </a:lvl3pPr>
            <a:lvl4pPr marL="1600200" indent="-228600" eaLnBrk="0" hangingPunct="0">
              <a:spcAft>
                <a:spcPct val="25000"/>
              </a:spcAft>
              <a:buClr>
                <a:schemeClr val="bg2"/>
              </a:buClr>
              <a:buChar char="•"/>
              <a:defRPr sz="1600">
                <a:solidFill>
                  <a:schemeClr val="tx1"/>
                </a:solidFill>
                <a:latin typeface="Arial" charset="0"/>
              </a:defRPr>
            </a:lvl4pPr>
            <a:lvl5pPr marL="2057400" indent="-228600" eaLnBrk="0" hangingPunct="0">
              <a:spcAft>
                <a:spcPct val="25000"/>
              </a:spcAft>
              <a:buClr>
                <a:schemeClr val="bg2"/>
              </a:buClr>
              <a:buChar char="•"/>
              <a:defRPr sz="1400">
                <a:solidFill>
                  <a:schemeClr val="tx1"/>
                </a:solidFill>
                <a:latin typeface="Arial" charset="0"/>
              </a:defRPr>
            </a:lvl5pPr>
            <a:lvl6pPr marL="2514600" indent="-228600" eaLnBrk="0" fontAlgn="base" hangingPunct="0">
              <a:spcBef>
                <a:spcPct val="0"/>
              </a:spcBef>
              <a:spcAft>
                <a:spcPct val="25000"/>
              </a:spcAft>
              <a:buClr>
                <a:schemeClr val="bg2"/>
              </a:buClr>
              <a:buChar char="•"/>
              <a:defRPr sz="1400">
                <a:solidFill>
                  <a:schemeClr val="tx1"/>
                </a:solidFill>
                <a:latin typeface="Arial" charset="0"/>
              </a:defRPr>
            </a:lvl6pPr>
            <a:lvl7pPr marL="2971800" indent="-228600" eaLnBrk="0" fontAlgn="base" hangingPunct="0">
              <a:spcBef>
                <a:spcPct val="0"/>
              </a:spcBef>
              <a:spcAft>
                <a:spcPct val="25000"/>
              </a:spcAft>
              <a:buClr>
                <a:schemeClr val="bg2"/>
              </a:buClr>
              <a:buChar char="•"/>
              <a:defRPr sz="1400">
                <a:solidFill>
                  <a:schemeClr val="tx1"/>
                </a:solidFill>
                <a:latin typeface="Arial" charset="0"/>
              </a:defRPr>
            </a:lvl7pPr>
            <a:lvl8pPr marL="3429000" indent="-228600" eaLnBrk="0" fontAlgn="base" hangingPunct="0">
              <a:spcBef>
                <a:spcPct val="0"/>
              </a:spcBef>
              <a:spcAft>
                <a:spcPct val="25000"/>
              </a:spcAft>
              <a:buClr>
                <a:schemeClr val="bg2"/>
              </a:buClr>
              <a:buChar char="•"/>
              <a:defRPr sz="1400">
                <a:solidFill>
                  <a:schemeClr val="tx1"/>
                </a:solidFill>
                <a:latin typeface="Arial" charset="0"/>
              </a:defRPr>
            </a:lvl8pPr>
            <a:lvl9pPr marL="3886200" indent="-228600" eaLnBrk="0" fontAlgn="base" hangingPunct="0">
              <a:spcBef>
                <a:spcPct val="0"/>
              </a:spcBef>
              <a:spcAft>
                <a:spcPct val="25000"/>
              </a:spcAft>
              <a:buClr>
                <a:schemeClr val="bg2"/>
              </a:buClr>
              <a:buChar char="•"/>
              <a:defRPr sz="1400">
                <a:solidFill>
                  <a:schemeClr val="tx1"/>
                </a:solidFill>
                <a:latin typeface="Arial" charset="0"/>
              </a:defRPr>
            </a:lvl9pPr>
          </a:lstStyle>
          <a:p>
            <a:pPr eaLnBrk="1" hangingPunct="1">
              <a:spcAft>
                <a:spcPct val="0"/>
              </a:spcAft>
              <a:buClrTx/>
            </a:pPr>
            <a:r>
              <a:rPr lang="en-US" altLang="en-US" dirty="0">
                <a:latin typeface="+mn-lt"/>
              </a:rPr>
              <a:t>If you are currently updating your Catalogue with the 832, you can reference </a:t>
            </a:r>
            <a:r>
              <a:rPr lang="en-US" altLang="en-US" dirty="0" smtClean="0">
                <a:latin typeface="+mn-lt"/>
              </a:rPr>
              <a:t>the batch guide </a:t>
            </a:r>
            <a:r>
              <a:rPr lang="en-US" altLang="en-US" dirty="0">
                <a:latin typeface="+mn-lt"/>
              </a:rPr>
              <a:t>when adding additional attributes to your </a:t>
            </a:r>
            <a:r>
              <a:rPr lang="en-US" altLang="en-US" dirty="0" smtClean="0">
                <a:latin typeface="+mn-lt"/>
              </a:rPr>
              <a:t>map </a:t>
            </a:r>
            <a:endParaRPr lang="en-US" altLang="en-US" dirty="0">
              <a:latin typeface="+mn-lt"/>
            </a:endParaRPr>
          </a:p>
          <a:p>
            <a:pPr eaLnBrk="1" hangingPunct="1">
              <a:spcAft>
                <a:spcPct val="0"/>
              </a:spcAft>
              <a:buClrTx/>
            </a:pPr>
            <a:endParaRPr lang="en-US" altLang="en-US" dirty="0">
              <a:latin typeface="+mn-lt"/>
            </a:endParaRPr>
          </a:p>
          <a:p>
            <a:pPr eaLnBrk="1" hangingPunct="1">
              <a:spcAft>
                <a:spcPct val="0"/>
              </a:spcAft>
              <a:buClrTx/>
            </a:pPr>
            <a:r>
              <a:rPr lang="en-US" altLang="en-US" dirty="0">
                <a:latin typeface="+mn-lt"/>
              </a:rPr>
              <a:t>This </a:t>
            </a:r>
            <a:r>
              <a:rPr lang="en-US" altLang="en-US" dirty="0" smtClean="0">
                <a:latin typeface="+mn-lt"/>
              </a:rPr>
              <a:t>is available </a:t>
            </a:r>
            <a:r>
              <a:rPr lang="en-US" altLang="en-US" dirty="0">
                <a:latin typeface="+mn-lt"/>
              </a:rPr>
              <a:t>to download on </a:t>
            </a:r>
            <a:r>
              <a:rPr lang="en-US" altLang="en-US" dirty="0" smtClean="0">
                <a:latin typeface="+mn-lt"/>
              </a:rPr>
              <a:t>the </a:t>
            </a:r>
            <a:r>
              <a:rPr lang="en-US" altLang="en-US" dirty="0" err="1" smtClean="0">
                <a:latin typeface="+mn-lt"/>
              </a:rPr>
              <a:t>OpenText</a:t>
            </a:r>
            <a:r>
              <a:rPr lang="en-US" altLang="en-US" dirty="0" smtClean="0">
                <a:latin typeface="+mn-lt"/>
              </a:rPr>
              <a:t> GXS Active </a:t>
            </a:r>
            <a:r>
              <a:rPr lang="en-US" altLang="en-US" dirty="0">
                <a:latin typeface="+mn-lt"/>
              </a:rPr>
              <a:t>Catalogue website, as well as the </a:t>
            </a:r>
            <a:r>
              <a:rPr lang="en-US" altLang="en-US" dirty="0" smtClean="0">
                <a:latin typeface="+mn-lt"/>
              </a:rPr>
              <a:t>Extended Attribute Guideline</a:t>
            </a:r>
            <a:endParaRPr lang="en-US" altLang="en-US" dirty="0">
              <a:latin typeface="+mn-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1" y="1193142"/>
            <a:ext cx="3809999" cy="5055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5190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0968" y="-747464"/>
            <a:ext cx="3960440" cy="246221"/>
          </a:xfrm>
          <a:prstGeom prst="rect">
            <a:avLst/>
          </a:prstGeom>
          <a:noFill/>
        </p:spPr>
        <p:txBody>
          <a:bodyPr wrap="square" rtlCol="0">
            <a:spAutoFit/>
          </a:bodyPr>
          <a:lstStyle/>
          <a:p>
            <a:r>
              <a:rPr lang="en-US" sz="1000" dirty="0" smtClean="0"/>
              <a:t>.</a:t>
            </a:r>
            <a:endParaRPr lang="en-US" sz="1000" dirty="0"/>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1" y="38101"/>
            <a:ext cx="5241009" cy="619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81248" y="1604797"/>
            <a:ext cx="7128792" cy="1200329"/>
          </a:xfrm>
          <a:prstGeom prst="rect">
            <a:avLst/>
          </a:prstGeom>
          <a:noFill/>
        </p:spPr>
        <p:txBody>
          <a:bodyPr wrap="square" rtlCol="0">
            <a:spAutoFit/>
          </a:bodyPr>
          <a:lstStyle/>
          <a:p>
            <a:pPr algn="ctr"/>
            <a:endParaRPr lang="en-US" sz="2400" b="1" dirty="0" smtClean="0">
              <a:solidFill>
                <a:schemeClr val="accent1">
                  <a:lumMod val="75000"/>
                </a:schemeClr>
              </a:solidFill>
              <a:latin typeface="+mj-lt"/>
            </a:endParaRPr>
          </a:p>
          <a:p>
            <a:pPr algn="ctr"/>
            <a:endParaRPr lang="en-US" sz="2400" b="1" dirty="0">
              <a:solidFill>
                <a:schemeClr val="accent1">
                  <a:lumMod val="75000"/>
                </a:schemeClr>
              </a:solidFill>
              <a:latin typeface="+mj-lt"/>
            </a:endParaRPr>
          </a:p>
          <a:p>
            <a:endParaRPr lang="en-US" sz="2400" b="1" dirty="0">
              <a:solidFill>
                <a:srgbClr val="0072AA"/>
              </a:solidFill>
              <a:latin typeface="+mj-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3" y="152399"/>
            <a:ext cx="1905000" cy="10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4278" y="3137996"/>
            <a:ext cx="3691366" cy="1569660"/>
          </a:xfrm>
          <a:prstGeom prst="rect">
            <a:avLst/>
          </a:prstGeom>
        </p:spPr>
        <p:txBody>
          <a:bodyPr wrap="square">
            <a:spAutoFit/>
          </a:bodyPr>
          <a:lstStyle/>
          <a:p>
            <a:r>
              <a:rPr lang="en-US" sz="3200" dirty="0">
                <a:solidFill>
                  <a:srgbClr val="0072AA"/>
                </a:solidFill>
              </a:rPr>
              <a:t>Belk’s Requirements &amp; Call Outs</a:t>
            </a:r>
          </a:p>
        </p:txBody>
      </p:sp>
    </p:spTree>
    <p:extLst>
      <p:ext uri="{BB962C8B-B14F-4D97-AF65-F5344CB8AC3E}">
        <p14:creationId xmlns:p14="http://schemas.microsoft.com/office/powerpoint/2010/main" val="1728963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72AA"/>
                </a:solidFill>
              </a:rPr>
              <a:t>Image and Content Requirements</a:t>
            </a:r>
            <a:endParaRPr lang="en-US" dirty="0">
              <a:solidFill>
                <a:srgbClr val="0072AA"/>
              </a:solidFill>
            </a:endParaRPr>
          </a:p>
        </p:txBody>
      </p:sp>
      <p:sp>
        <p:nvSpPr>
          <p:cNvPr id="5" name="Content Placeholder 4"/>
          <p:cNvSpPr>
            <a:spLocks noGrp="1"/>
          </p:cNvSpPr>
          <p:nvPr>
            <p:ph sz="half" idx="12"/>
          </p:nvPr>
        </p:nvSpPr>
        <p:spPr>
          <a:xfrm>
            <a:off x="471001" y="1368669"/>
            <a:ext cx="8343390" cy="4766317"/>
          </a:xfrm>
        </p:spPr>
        <p:txBody>
          <a:bodyPr>
            <a:normAutofit fontScale="70000" lnSpcReduction="20000"/>
          </a:bodyPr>
          <a:lstStyle/>
          <a:p>
            <a:pPr>
              <a:buBlip>
                <a:blip r:embed="rId2"/>
              </a:buBlip>
            </a:pPr>
            <a:r>
              <a:rPr lang="en-US" sz="2900" dirty="0" smtClean="0"/>
              <a:t>Populate </a:t>
            </a:r>
            <a:r>
              <a:rPr lang="en-US" sz="2900" dirty="0"/>
              <a:t>all relevant product attribute information in GXS following the GS1 ‘Voluntary Guidelines for Exchanging Extended Attributes for Ecommerce</a:t>
            </a:r>
            <a:r>
              <a:rPr lang="en-US" sz="2900" dirty="0" smtClean="0"/>
              <a:t>’</a:t>
            </a:r>
          </a:p>
          <a:p>
            <a:pPr marL="228577" lvl="1" indent="0">
              <a:buNone/>
            </a:pPr>
            <a:endParaRPr lang="en-US" sz="2900" dirty="0"/>
          </a:p>
          <a:p>
            <a:pPr>
              <a:buBlip>
                <a:blip r:embed="rId2"/>
              </a:buBlip>
            </a:pPr>
            <a:r>
              <a:rPr lang="en-US" sz="2900" dirty="0" smtClean="0"/>
              <a:t>Provide </a:t>
            </a:r>
            <a:r>
              <a:rPr lang="en-US" sz="2900" dirty="0"/>
              <a:t>product images in accordance with the GS1 </a:t>
            </a:r>
            <a:r>
              <a:rPr lang="en-US" sz="2900" dirty="0" smtClean="0"/>
              <a:t>Guidelines</a:t>
            </a:r>
          </a:p>
          <a:p>
            <a:pPr marL="685777" lvl="1" indent="-457200">
              <a:buBlip>
                <a:blip r:embed="rId2"/>
              </a:buBlip>
            </a:pPr>
            <a:endParaRPr lang="en-US" sz="2900" dirty="0"/>
          </a:p>
          <a:p>
            <a:pPr>
              <a:buBlip>
                <a:blip r:embed="rId2"/>
              </a:buBlip>
            </a:pPr>
            <a:r>
              <a:rPr lang="en-US" sz="2900" dirty="0"/>
              <a:t>Ensure all items are set up in GXS with appropriate attributes populated 8 weeks prior to ship </a:t>
            </a:r>
            <a:r>
              <a:rPr lang="en-US" sz="2900" dirty="0" smtClean="0"/>
              <a:t>date</a:t>
            </a:r>
          </a:p>
          <a:p>
            <a:pPr marL="0" indent="0">
              <a:buNone/>
            </a:pPr>
            <a:endParaRPr lang="en-US" sz="1900" dirty="0"/>
          </a:p>
          <a:p>
            <a:pPr>
              <a:buBlip>
                <a:blip r:embed="rId2"/>
              </a:buBlip>
            </a:pPr>
            <a:r>
              <a:rPr lang="en-US" sz="2900" dirty="0"/>
              <a:t>Although Belk will </a:t>
            </a:r>
            <a:r>
              <a:rPr lang="en-US" sz="2900" dirty="0" smtClean="0"/>
              <a:t>require </a:t>
            </a:r>
            <a:r>
              <a:rPr lang="en-US" sz="2900" dirty="0"/>
              <a:t>extended attributes </a:t>
            </a:r>
            <a:r>
              <a:rPr lang="en-US" sz="2900" dirty="0" smtClean="0"/>
              <a:t>in early 2016, we </a:t>
            </a:r>
            <a:r>
              <a:rPr lang="en-US" sz="2900" dirty="0"/>
              <a:t>encourage you to begin populating extended attributes in GXS sooner </a:t>
            </a:r>
            <a:endParaRPr lang="en-US" sz="2900" dirty="0" smtClean="0"/>
          </a:p>
          <a:p>
            <a:pPr marL="228577" lvl="1" indent="0">
              <a:buNone/>
            </a:pPr>
            <a:endParaRPr lang="en-US" sz="2900" dirty="0"/>
          </a:p>
          <a:p>
            <a:pPr>
              <a:buBlip>
                <a:blip r:embed="rId2"/>
              </a:buBlip>
            </a:pPr>
            <a:r>
              <a:rPr lang="en-US" sz="2900" dirty="0" smtClean="0"/>
              <a:t>We will </a:t>
            </a:r>
            <a:r>
              <a:rPr lang="en-US" sz="2900" dirty="0"/>
              <a:t>be conducting educational webinars </a:t>
            </a:r>
            <a:r>
              <a:rPr lang="en-US" sz="2900" dirty="0" smtClean="0"/>
              <a:t>to </a:t>
            </a:r>
            <a:r>
              <a:rPr lang="en-US" sz="2900" dirty="0"/>
              <a:t>address any questions; </a:t>
            </a:r>
            <a:r>
              <a:rPr lang="en-US" sz="2900" dirty="0" smtClean="0"/>
              <a:t>they are currently scheduled for </a:t>
            </a:r>
            <a:r>
              <a:rPr lang="en-US" sz="2900" dirty="0"/>
              <a:t>Dec </a:t>
            </a:r>
            <a:r>
              <a:rPr lang="en-US" sz="2900" dirty="0" smtClean="0"/>
              <a:t>14-18 and Jan 11-15</a:t>
            </a:r>
            <a:endParaRPr lang="en-US" sz="2900" dirty="0"/>
          </a:p>
          <a:p>
            <a:pPr marL="457200" lvl="1" indent="0">
              <a:buNone/>
            </a:pPr>
            <a:endParaRPr lang="en-US" sz="2900" dirty="0"/>
          </a:p>
          <a:p>
            <a:pPr lvl="1"/>
            <a:endParaRPr lang="en-US" dirty="0"/>
          </a:p>
        </p:txBody>
      </p:sp>
    </p:spTree>
    <p:extLst>
      <p:ext uri="{BB962C8B-B14F-4D97-AF65-F5344CB8AC3E}">
        <p14:creationId xmlns:p14="http://schemas.microsoft.com/office/powerpoint/2010/main" val="3299846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a:xfrm>
            <a:off x="304800" y="1143000"/>
            <a:ext cx="8439472" cy="4724400"/>
          </a:xfrm>
        </p:spPr>
        <p:txBody>
          <a:bodyPr/>
          <a:lstStyle/>
          <a:p>
            <a:endParaRPr lang="en-GB" sz="1800" dirty="0"/>
          </a:p>
          <a:p>
            <a:pPr>
              <a:buFont typeface="Wingdings" panose="05000000000000000000" pitchFamily="2" charset="2"/>
              <a:buChar char="§"/>
            </a:pPr>
            <a:r>
              <a:rPr lang="en-GB" sz="2000" dirty="0" smtClean="0"/>
              <a:t>Introductions</a:t>
            </a:r>
          </a:p>
          <a:p>
            <a:pPr>
              <a:buFont typeface="Wingdings" panose="05000000000000000000" pitchFamily="2" charset="2"/>
              <a:buChar char="§"/>
            </a:pPr>
            <a:r>
              <a:rPr lang="en-US" sz="2000" dirty="0"/>
              <a:t>Belk – Our </a:t>
            </a:r>
            <a:r>
              <a:rPr lang="en-US" sz="2000" dirty="0" smtClean="0"/>
              <a:t>Brand</a:t>
            </a:r>
            <a:endParaRPr lang="en-GB" sz="2000" dirty="0" smtClean="0"/>
          </a:p>
          <a:p>
            <a:r>
              <a:rPr lang="en-US" sz="2000" dirty="0" smtClean="0"/>
              <a:t>Belk’s Expectations</a:t>
            </a:r>
          </a:p>
          <a:p>
            <a:r>
              <a:rPr lang="en-GB" sz="2000" dirty="0" smtClean="0"/>
              <a:t>Extended Attributes</a:t>
            </a:r>
          </a:p>
          <a:p>
            <a:pPr lvl="1">
              <a:buClr>
                <a:srgbClr val="0072AA"/>
              </a:buClr>
              <a:buFont typeface="Wingdings" panose="05000000000000000000" pitchFamily="2" charset="2"/>
              <a:buChar char="Ø"/>
            </a:pPr>
            <a:r>
              <a:rPr lang="en-GB" sz="1800" dirty="0" smtClean="0"/>
              <a:t>GS1 Retailer Extended Attribute Requirement Matrix</a:t>
            </a:r>
          </a:p>
          <a:p>
            <a:pPr lvl="1">
              <a:buClr>
                <a:srgbClr val="0072AA"/>
              </a:buClr>
              <a:buFont typeface="Wingdings" panose="05000000000000000000" pitchFamily="2" charset="2"/>
              <a:buChar char="Ø"/>
            </a:pPr>
            <a:r>
              <a:rPr lang="en-US" altLang="en-US" sz="1800" dirty="0">
                <a:solidFill>
                  <a:schemeClr val="tx2"/>
                </a:solidFill>
              </a:rPr>
              <a:t>GS1 Extended Attribute Guide Release 2 </a:t>
            </a:r>
            <a:endParaRPr lang="en-US" altLang="en-US" sz="1800" dirty="0" smtClean="0">
              <a:solidFill>
                <a:schemeClr val="tx2"/>
              </a:solidFill>
            </a:endParaRPr>
          </a:p>
          <a:p>
            <a:pPr>
              <a:buFont typeface="Wingdings" panose="05000000000000000000" pitchFamily="2" charset="2"/>
              <a:buChar char="§"/>
            </a:pPr>
            <a:r>
              <a:rPr lang="en-US" sz="2000" dirty="0" smtClean="0">
                <a:solidFill>
                  <a:prstClr val="black"/>
                </a:solidFill>
              </a:rPr>
              <a:t>How Vendors Use the Catalogue</a:t>
            </a:r>
          </a:p>
          <a:p>
            <a:pPr lvl="1">
              <a:buFont typeface="Wingdings" panose="05000000000000000000" pitchFamily="2" charset="2"/>
              <a:buChar char="Ø"/>
            </a:pPr>
            <a:r>
              <a:rPr lang="en-GB" sz="1800" dirty="0"/>
              <a:t>Providing Extended Attributes via the OpenText/ GXS </a:t>
            </a:r>
            <a:r>
              <a:rPr lang="en-GB" sz="1800" dirty="0" smtClean="0"/>
              <a:t>Catalogue</a:t>
            </a:r>
            <a:endParaRPr lang="en-US" sz="1600" dirty="0" smtClean="0">
              <a:solidFill>
                <a:prstClr val="black"/>
              </a:solidFill>
            </a:endParaRPr>
          </a:p>
          <a:p>
            <a:pPr>
              <a:buFont typeface="Wingdings" panose="05000000000000000000" pitchFamily="2" charset="2"/>
              <a:buChar char="§"/>
            </a:pPr>
            <a:r>
              <a:rPr lang="en-US" sz="2000" dirty="0" smtClean="0">
                <a:solidFill>
                  <a:prstClr val="black"/>
                </a:solidFill>
              </a:rPr>
              <a:t>Belk’s </a:t>
            </a:r>
            <a:r>
              <a:rPr lang="en-US" sz="2000" dirty="0">
                <a:solidFill>
                  <a:prstClr val="black"/>
                </a:solidFill>
              </a:rPr>
              <a:t>Requirements &amp; Call </a:t>
            </a:r>
            <a:r>
              <a:rPr lang="en-US" sz="2000" dirty="0" smtClean="0">
                <a:solidFill>
                  <a:prstClr val="black"/>
                </a:solidFill>
              </a:rPr>
              <a:t>Outs</a:t>
            </a:r>
            <a:endParaRPr lang="en-US" sz="2000" dirty="0">
              <a:solidFill>
                <a:prstClr val="black"/>
              </a:solidFill>
            </a:endParaRPr>
          </a:p>
          <a:p>
            <a:r>
              <a:rPr lang="en-US" sz="2000" dirty="0" smtClean="0"/>
              <a:t>Q &amp; A</a:t>
            </a:r>
            <a:endParaRPr lang="en-US" sz="2000" dirty="0"/>
          </a:p>
          <a:p>
            <a:pPr marL="0" indent="0">
              <a:buNone/>
            </a:pPr>
            <a:endParaRPr lang="en-US" sz="20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12023"/>
            <a:ext cx="1905000" cy="10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9809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72AA"/>
                </a:solidFill>
              </a:rPr>
              <a:t>Image and Attribute Updates</a:t>
            </a:r>
          </a:p>
        </p:txBody>
      </p:sp>
      <p:sp>
        <p:nvSpPr>
          <p:cNvPr id="5" name="Content Placeholder 4"/>
          <p:cNvSpPr>
            <a:spLocks noGrp="1"/>
          </p:cNvSpPr>
          <p:nvPr>
            <p:ph sz="half" idx="12"/>
          </p:nvPr>
        </p:nvSpPr>
        <p:spPr>
          <a:xfrm>
            <a:off x="471001" y="1368669"/>
            <a:ext cx="8343390" cy="4766317"/>
          </a:xfrm>
        </p:spPr>
        <p:txBody>
          <a:bodyPr>
            <a:normAutofit fontScale="70000" lnSpcReduction="20000"/>
          </a:bodyPr>
          <a:lstStyle/>
          <a:p>
            <a:pPr marL="44450" lvl="0" indent="0">
              <a:buNone/>
            </a:pPr>
            <a:r>
              <a:rPr lang="en-US" sz="3200" b="1" dirty="0"/>
              <a:t>Preferred Update Method:</a:t>
            </a:r>
          </a:p>
          <a:p>
            <a:pPr marL="0" lvl="0" indent="0">
              <a:buNone/>
            </a:pPr>
            <a:endParaRPr lang="en-US" sz="3200" dirty="0"/>
          </a:p>
          <a:p>
            <a:pPr lvl="0"/>
            <a:r>
              <a:rPr lang="en-US" sz="3200" dirty="0"/>
              <a:t>Populate product attribute information &amp; product images in GXS in accordance with the GS1 guidelines</a:t>
            </a:r>
          </a:p>
          <a:p>
            <a:pPr marL="0" lvl="0" indent="0">
              <a:buNone/>
            </a:pPr>
            <a:endParaRPr lang="en-US" sz="3200" dirty="0"/>
          </a:p>
          <a:p>
            <a:pPr lvl="0"/>
            <a:r>
              <a:rPr lang="en-US" sz="3200" dirty="0"/>
              <a:t>Ensure all attributes and images are in GXS 8 weeks prior to ship date</a:t>
            </a:r>
          </a:p>
          <a:p>
            <a:pPr marL="0" lvl="0" indent="0">
              <a:buNone/>
            </a:pPr>
            <a:endParaRPr lang="en-US" sz="3200" dirty="0"/>
          </a:p>
          <a:p>
            <a:r>
              <a:rPr lang="en-US" sz="3200" dirty="0"/>
              <a:t>Appoint a representative from your company to be a designated Belk contact</a:t>
            </a:r>
          </a:p>
          <a:p>
            <a:pPr marL="0" indent="0">
              <a:buNone/>
            </a:pPr>
            <a:endParaRPr lang="en-US" sz="3200" dirty="0"/>
          </a:p>
          <a:p>
            <a:pPr lvl="0"/>
            <a:r>
              <a:rPr lang="en-US" sz="3200" dirty="0"/>
              <a:t>Begin following these standards now; required in January 2016</a:t>
            </a:r>
          </a:p>
          <a:p>
            <a:pPr marL="457200" lvl="1" indent="0">
              <a:buNone/>
            </a:pPr>
            <a:endParaRPr lang="en-US" sz="2900" dirty="0"/>
          </a:p>
          <a:p>
            <a:pPr lvl="1"/>
            <a:endParaRPr lang="en-US" dirty="0"/>
          </a:p>
        </p:txBody>
      </p:sp>
    </p:spTree>
    <p:extLst>
      <p:ext uri="{BB962C8B-B14F-4D97-AF65-F5344CB8AC3E}">
        <p14:creationId xmlns:p14="http://schemas.microsoft.com/office/powerpoint/2010/main" val="38693361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1"/>
          </p:nvPr>
        </p:nvSpPr>
        <p:spPr>
          <a:prstGeom prst="rect">
            <a:avLst/>
          </a:prstGeom>
        </p:spPr>
        <p:txBody>
          <a:bodyPr>
            <a:normAutofit fontScale="92500" lnSpcReduction="10000"/>
          </a:bodyPr>
          <a:lstStyle/>
          <a:p>
            <a:pPr marL="0" indent="0">
              <a:buNone/>
            </a:pPr>
            <a:r>
              <a:rPr lang="en-US" dirty="0" smtClean="0"/>
              <a:t>Alternate Update Method:</a:t>
            </a:r>
          </a:p>
          <a:p>
            <a:pPr marL="0" indent="0">
              <a:buNone/>
            </a:pPr>
            <a:endParaRPr lang="en-US" dirty="0" smtClean="0"/>
          </a:p>
          <a:p>
            <a:r>
              <a:rPr lang="en-US" dirty="0" smtClean="0"/>
              <a:t>Belk is working on a project to transition to a new digital content system tied into our Master Data Management (MDM) System</a:t>
            </a:r>
          </a:p>
          <a:p>
            <a:endParaRPr lang="en-US" dirty="0"/>
          </a:p>
          <a:p>
            <a:r>
              <a:rPr lang="en-US" dirty="0" smtClean="0"/>
              <a:t>This new system will replace the current vendor portal used for providing digital content to Belk and is targeted for deployment on January 22, </a:t>
            </a:r>
            <a:r>
              <a:rPr lang="en-US" dirty="0" smtClean="0"/>
              <a:t>2016</a:t>
            </a:r>
          </a:p>
          <a:p>
            <a:endParaRPr lang="en-US" dirty="0" smtClean="0"/>
          </a:p>
          <a:p>
            <a:pPr marL="44450" indent="0">
              <a:buNone/>
            </a:pPr>
            <a:r>
              <a:rPr lang="en-US" sz="2600" b="1" i="1" dirty="0" smtClean="0">
                <a:solidFill>
                  <a:srgbClr val="FF0000"/>
                </a:solidFill>
              </a:rPr>
              <a:t>             </a:t>
            </a:r>
            <a:r>
              <a:rPr lang="en-US" sz="2600" b="1" i="1" u="sng" dirty="0" smtClean="0">
                <a:solidFill>
                  <a:srgbClr val="FF0000"/>
                </a:solidFill>
              </a:rPr>
              <a:t>Image Initiative – Coming in Spring 2016</a:t>
            </a:r>
            <a:endParaRPr lang="en-US" sz="2600" b="1" i="1" u="sng" dirty="0" smtClean="0">
              <a:solidFill>
                <a:srgbClr val="FF0000"/>
              </a:solidFill>
            </a:endParaRPr>
          </a:p>
          <a:p>
            <a:pPr marL="0" indent="0">
              <a:buNone/>
            </a:pPr>
            <a:endParaRPr lang="en-US" dirty="0"/>
          </a:p>
          <a:p>
            <a:pPr marL="0" indent="0">
              <a:buNone/>
            </a:pPr>
            <a:r>
              <a:rPr lang="en-US" dirty="0" smtClean="0">
                <a:solidFill>
                  <a:srgbClr val="FF0000"/>
                </a:solidFill>
              </a:rPr>
              <a:t> </a:t>
            </a:r>
            <a:endParaRPr lang="en-US" dirty="0">
              <a:solidFill>
                <a:srgbClr val="FF0000"/>
              </a:solidFill>
            </a:endParaRPr>
          </a:p>
        </p:txBody>
      </p:sp>
      <p:sp>
        <p:nvSpPr>
          <p:cNvPr id="2" name="Title 1"/>
          <p:cNvSpPr>
            <a:spLocks noGrp="1"/>
          </p:cNvSpPr>
          <p:nvPr>
            <p:ph type="title"/>
          </p:nvPr>
        </p:nvSpPr>
        <p:spPr/>
        <p:txBody>
          <a:bodyPr/>
          <a:lstStyle/>
          <a:p>
            <a:r>
              <a:rPr lang="en-US" dirty="0" smtClean="0">
                <a:solidFill>
                  <a:srgbClr val="0072AA"/>
                </a:solidFill>
              </a:rPr>
              <a:t>Image and Attribute Updates</a:t>
            </a:r>
            <a:endParaRPr lang="en-US" dirty="0">
              <a:solidFill>
                <a:srgbClr val="0072AA"/>
              </a:solidFill>
            </a:endParaRPr>
          </a:p>
        </p:txBody>
      </p:sp>
    </p:spTree>
    <p:extLst>
      <p:ext uri="{BB962C8B-B14F-4D97-AF65-F5344CB8AC3E}">
        <p14:creationId xmlns:p14="http://schemas.microsoft.com/office/powerpoint/2010/main" val="1358456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1"/>
          </p:nvPr>
        </p:nvSpPr>
        <p:spPr>
          <a:xfrm>
            <a:off x="127592" y="1143001"/>
            <a:ext cx="8867552" cy="4707467"/>
          </a:xfrm>
          <a:prstGeom prst="rect">
            <a:avLst/>
          </a:prstGeom>
        </p:spPr>
        <p:txBody>
          <a:bodyPr>
            <a:normAutofit fontScale="70000" lnSpcReduction="20000"/>
          </a:bodyPr>
          <a:lstStyle/>
          <a:p>
            <a:pPr marL="0" indent="0">
              <a:buNone/>
            </a:pPr>
            <a:r>
              <a:rPr lang="en-US" sz="1800" b="1" u="sng" dirty="0" smtClean="0">
                <a:latin typeface="Arial" panose="020B0604020202020204" pitchFamily="34" charset="0"/>
                <a:cs typeface="Arial" panose="020B0604020202020204" pitchFamily="34" charset="0"/>
              </a:rPr>
              <a:t>Images:  (Preferred Method)</a:t>
            </a:r>
          </a:p>
          <a:p>
            <a:r>
              <a:rPr lang="en-US" sz="1800" dirty="0" smtClean="0">
                <a:latin typeface="Arial" panose="020B0604020202020204" pitchFamily="34" charset="0"/>
                <a:cs typeface="Arial" panose="020B0604020202020204" pitchFamily="34" charset="0"/>
              </a:rPr>
              <a:t>Images are preferred &amp; must be provided 8 weeks prior to ship date</a:t>
            </a:r>
          </a:p>
          <a:p>
            <a:pPr marL="0" indent="0">
              <a:buNone/>
            </a:pPr>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Images are needed for every style number that is purchased for Belk</a:t>
            </a:r>
          </a:p>
          <a:p>
            <a:pPr marL="0" indent="0">
              <a:buNone/>
            </a:pPr>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Images should follow the GS1 standards 	</a:t>
            </a:r>
          </a:p>
          <a:p>
            <a:pPr marL="0" indent="0">
              <a:buNone/>
            </a:pPr>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Quick reference guide to the GS1 standards is available on the GXS Belk landing page and Belk.com</a:t>
            </a:r>
          </a:p>
          <a:p>
            <a:endParaRPr lang="en-US" dirty="0"/>
          </a:p>
          <a:p>
            <a:pPr marL="0" indent="0">
              <a:buNone/>
            </a:pPr>
            <a:r>
              <a:rPr lang="en-US" sz="1800" b="1" u="sng" dirty="0" smtClean="0">
                <a:latin typeface="Arial" panose="020B0604020202020204" pitchFamily="34" charset="0"/>
                <a:cs typeface="Arial" panose="020B0604020202020204" pitchFamily="34" charset="0"/>
              </a:rPr>
              <a:t>Samples:</a:t>
            </a:r>
            <a:endParaRPr lang="en-US" sz="1800" b="1" u="sng" dirty="0">
              <a:latin typeface="Arial" panose="020B0604020202020204" pitchFamily="34" charset="0"/>
              <a:cs typeface="Arial" panose="020B0604020202020204" pitchFamily="34" charset="0"/>
            </a:endParaRPr>
          </a:p>
          <a:p>
            <a:r>
              <a:rPr lang="en-US" sz="1800" dirty="0" smtClean="0"/>
              <a:t>Must be provided 8 weeks prior to ship date to Digital Content Team contact</a:t>
            </a:r>
          </a:p>
          <a:p>
            <a:endParaRPr lang="en-US" sz="1800" dirty="0"/>
          </a:p>
          <a:p>
            <a:r>
              <a:rPr lang="en-US" sz="1800" dirty="0" smtClean="0"/>
              <a:t>Samples are needed for every style number &amp; color code ordered for Belk.com</a:t>
            </a:r>
          </a:p>
          <a:p>
            <a:endParaRPr lang="en-US" sz="1800" dirty="0"/>
          </a:p>
          <a:p>
            <a:r>
              <a:rPr lang="en-US" sz="1800" dirty="0" smtClean="0"/>
              <a:t>Samples must be given in the appropriate model size</a:t>
            </a:r>
            <a:endParaRPr lang="en-US" sz="1800" dirty="0"/>
          </a:p>
        </p:txBody>
      </p:sp>
      <p:sp>
        <p:nvSpPr>
          <p:cNvPr id="2" name="Title 1"/>
          <p:cNvSpPr>
            <a:spLocks noGrp="1"/>
          </p:cNvSpPr>
          <p:nvPr>
            <p:ph type="title"/>
          </p:nvPr>
        </p:nvSpPr>
        <p:spPr/>
        <p:txBody>
          <a:bodyPr/>
          <a:lstStyle/>
          <a:p>
            <a:r>
              <a:rPr lang="en-US" dirty="0" smtClean="0">
                <a:solidFill>
                  <a:srgbClr val="0072AA"/>
                </a:solidFill>
              </a:rPr>
              <a:t>Image &amp; Sample Standards</a:t>
            </a:r>
            <a:endParaRPr lang="en-US" dirty="0">
              <a:solidFill>
                <a:srgbClr val="0072AA"/>
              </a:solidFill>
            </a:endParaRPr>
          </a:p>
        </p:txBody>
      </p:sp>
    </p:spTree>
    <p:extLst>
      <p:ext uri="{BB962C8B-B14F-4D97-AF65-F5344CB8AC3E}">
        <p14:creationId xmlns:p14="http://schemas.microsoft.com/office/powerpoint/2010/main" val="1058288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0968" y="-747464"/>
            <a:ext cx="3960440" cy="246221"/>
          </a:xfrm>
          <a:prstGeom prst="rect">
            <a:avLst/>
          </a:prstGeom>
          <a:noFill/>
        </p:spPr>
        <p:txBody>
          <a:bodyPr wrap="square" rtlCol="0">
            <a:spAutoFit/>
          </a:bodyPr>
          <a:lstStyle/>
          <a:p>
            <a:r>
              <a:rPr lang="en-US" sz="1000" dirty="0" smtClean="0"/>
              <a:t>.</a:t>
            </a:r>
            <a:endParaRPr lang="en-US" sz="1000" dirty="0"/>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1" y="38101"/>
            <a:ext cx="5241009" cy="619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81248" y="1604797"/>
            <a:ext cx="7128792" cy="1200329"/>
          </a:xfrm>
          <a:prstGeom prst="rect">
            <a:avLst/>
          </a:prstGeom>
          <a:noFill/>
        </p:spPr>
        <p:txBody>
          <a:bodyPr wrap="square" rtlCol="0">
            <a:spAutoFit/>
          </a:bodyPr>
          <a:lstStyle/>
          <a:p>
            <a:pPr algn="ctr"/>
            <a:endParaRPr lang="en-US" sz="2400" b="1" dirty="0" smtClean="0">
              <a:solidFill>
                <a:schemeClr val="accent1">
                  <a:lumMod val="75000"/>
                </a:schemeClr>
              </a:solidFill>
              <a:latin typeface="+mj-lt"/>
            </a:endParaRPr>
          </a:p>
          <a:p>
            <a:pPr algn="ctr"/>
            <a:endParaRPr lang="en-US" sz="2400" b="1" dirty="0">
              <a:solidFill>
                <a:schemeClr val="accent1">
                  <a:lumMod val="75000"/>
                </a:schemeClr>
              </a:solidFill>
              <a:latin typeface="+mj-lt"/>
            </a:endParaRPr>
          </a:p>
          <a:p>
            <a:endParaRPr lang="en-US" sz="2400" b="1" dirty="0">
              <a:solidFill>
                <a:srgbClr val="0072AA"/>
              </a:solidFill>
              <a:latin typeface="+mj-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3" y="152399"/>
            <a:ext cx="1905000" cy="10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4278" y="3137996"/>
            <a:ext cx="3691366" cy="1569660"/>
          </a:xfrm>
          <a:prstGeom prst="rect">
            <a:avLst/>
          </a:prstGeom>
        </p:spPr>
        <p:txBody>
          <a:bodyPr wrap="square">
            <a:spAutoFit/>
          </a:bodyPr>
          <a:lstStyle/>
          <a:p>
            <a:pPr algn="ctr"/>
            <a:r>
              <a:rPr lang="en-US" sz="3200" dirty="0" smtClean="0">
                <a:solidFill>
                  <a:srgbClr val="0072AA"/>
                </a:solidFill>
              </a:rPr>
              <a:t>Belk Specific Catalogue Requirements </a:t>
            </a:r>
            <a:endParaRPr lang="en-US" sz="3200" dirty="0">
              <a:solidFill>
                <a:srgbClr val="0072AA"/>
              </a:solidFill>
            </a:endParaRPr>
          </a:p>
        </p:txBody>
      </p:sp>
    </p:spTree>
    <p:extLst>
      <p:ext uri="{BB962C8B-B14F-4D97-AF65-F5344CB8AC3E}">
        <p14:creationId xmlns:p14="http://schemas.microsoft.com/office/powerpoint/2010/main" val="3707590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0350" y="965202"/>
            <a:ext cx="8056066" cy="4057649"/>
          </a:xfrm>
        </p:spPr>
        <p:txBody>
          <a:bodyPr/>
          <a:lstStyle/>
          <a:p>
            <a:pPr>
              <a:lnSpc>
                <a:spcPct val="80000"/>
              </a:lnSpc>
              <a:buClr>
                <a:srgbClr val="F79646"/>
              </a:buClr>
              <a:buFont typeface="Wingdings" pitchFamily="2" charset="2"/>
              <a:buNone/>
            </a:pPr>
            <a:endParaRPr lang="en-US" altLang="en-US" sz="1500" dirty="0" smtClean="0"/>
          </a:p>
          <a:p>
            <a:pPr>
              <a:lnSpc>
                <a:spcPct val="80000"/>
              </a:lnSpc>
              <a:buClr>
                <a:srgbClr val="F79646"/>
              </a:buClr>
              <a:buFont typeface="Wingdings" pitchFamily="2" charset="2"/>
              <a:buNone/>
            </a:pPr>
            <a:endParaRPr lang="en-US" altLang="en-US" sz="1500" dirty="0" smtClean="0"/>
          </a:p>
          <a:p>
            <a:pPr lvl="1">
              <a:lnSpc>
                <a:spcPct val="80000"/>
              </a:lnSpc>
              <a:buClr>
                <a:srgbClr val="F79646"/>
              </a:buClr>
              <a:buFont typeface="Wingdings" pitchFamily="2" charset="2"/>
              <a:buNone/>
            </a:pPr>
            <a:r>
              <a:rPr lang="en-US" altLang="en-US" sz="1100" dirty="0" smtClean="0"/>
              <a:t>	</a:t>
            </a:r>
          </a:p>
          <a:p>
            <a:pPr lvl="1">
              <a:lnSpc>
                <a:spcPct val="80000"/>
              </a:lnSpc>
              <a:buClr>
                <a:srgbClr val="F79646"/>
              </a:buClr>
            </a:pPr>
            <a:endParaRPr lang="en-US" altLang="en-US" sz="1700" dirty="0" smtClean="0"/>
          </a:p>
          <a:p>
            <a:pPr>
              <a:lnSpc>
                <a:spcPct val="80000"/>
              </a:lnSpc>
              <a:buClr>
                <a:srgbClr val="F79646"/>
              </a:buClr>
            </a:pPr>
            <a:endParaRPr lang="en-US" altLang="en-US" sz="2000" dirty="0" smtClean="0"/>
          </a:p>
        </p:txBody>
      </p:sp>
      <p:sp>
        <p:nvSpPr>
          <p:cNvPr id="1028" name="Title 2"/>
          <p:cNvSpPr>
            <a:spLocks noGrp="1"/>
          </p:cNvSpPr>
          <p:nvPr>
            <p:ph type="title"/>
          </p:nvPr>
        </p:nvSpPr>
        <p:spPr>
          <a:xfrm>
            <a:off x="179513" y="260649"/>
            <a:ext cx="8231187" cy="485775"/>
          </a:xfrm>
        </p:spPr>
        <p:txBody>
          <a:bodyPr/>
          <a:lstStyle/>
          <a:p>
            <a:r>
              <a:rPr lang="en-US" altLang="en-US" b="1" dirty="0" smtClean="0">
                <a:solidFill>
                  <a:srgbClr val="0072AA"/>
                </a:solidFill>
              </a:rPr>
              <a:t>Item Requirements - General</a:t>
            </a:r>
          </a:p>
        </p:txBody>
      </p:sp>
      <p:sp>
        <p:nvSpPr>
          <p:cNvPr id="10" name="TextBox 9"/>
          <p:cNvSpPr txBox="1"/>
          <p:nvPr/>
        </p:nvSpPr>
        <p:spPr>
          <a:xfrm>
            <a:off x="383452" y="1064470"/>
            <a:ext cx="8377775" cy="3237809"/>
          </a:xfrm>
          <a:prstGeom prst="rect">
            <a:avLst/>
          </a:prstGeom>
          <a:noFill/>
        </p:spPr>
        <p:txBody>
          <a:bodyPr wrap="square" rtlCol="0">
            <a:spAutoFit/>
          </a:bodyPr>
          <a:lstStyle/>
          <a:p>
            <a:pPr marL="285750" indent="-285750">
              <a:lnSpc>
                <a:spcPct val="80000"/>
              </a:lnSpc>
              <a:buBlip>
                <a:blip r:embed="rId2"/>
              </a:buBlip>
            </a:pPr>
            <a:r>
              <a:rPr lang="en-US" altLang="en-US" sz="2000" dirty="0"/>
              <a:t>Items and packs must be set up </a:t>
            </a:r>
            <a:r>
              <a:rPr lang="en-US" altLang="en-US" sz="2000" dirty="0" smtClean="0"/>
              <a:t>in Open Text / GXS a minimum of 2weeks prior to the creation of Bulk Orders</a:t>
            </a:r>
            <a:endParaRPr lang="en-US" altLang="en-US" sz="2000" dirty="0"/>
          </a:p>
          <a:p>
            <a:pPr marL="285750" indent="-285750">
              <a:lnSpc>
                <a:spcPct val="80000"/>
              </a:lnSpc>
              <a:buFont typeface="Arial" panose="020B0604020202020204" pitchFamily="34" charset="0"/>
              <a:buChar char="•"/>
            </a:pPr>
            <a:endParaRPr lang="en-US" altLang="en-US" sz="2000" dirty="0"/>
          </a:p>
          <a:p>
            <a:pPr marL="285750" indent="-285750">
              <a:lnSpc>
                <a:spcPct val="80000"/>
              </a:lnSpc>
              <a:buBlip>
                <a:blip r:embed="rId2"/>
              </a:buBlip>
            </a:pPr>
            <a:r>
              <a:rPr lang="en-US" altLang="en-US" sz="2000" dirty="0"/>
              <a:t>Pre Packs must be set up in Open text/GXS at time of item creation</a:t>
            </a:r>
          </a:p>
          <a:p>
            <a:pPr>
              <a:lnSpc>
                <a:spcPct val="80000"/>
              </a:lnSpc>
            </a:pPr>
            <a:endParaRPr lang="en-US" altLang="en-US" sz="2000" dirty="0"/>
          </a:p>
          <a:p>
            <a:pPr marL="285750" indent="-285750">
              <a:lnSpc>
                <a:spcPct val="80000"/>
              </a:lnSpc>
              <a:buBlip>
                <a:blip r:embed="rId2"/>
              </a:buBlip>
            </a:pPr>
            <a:r>
              <a:rPr lang="en-US" altLang="en-US" sz="2000" dirty="0"/>
              <a:t>After U.P.C. size criteria </a:t>
            </a:r>
            <a:r>
              <a:rPr lang="en-US" altLang="en-US" sz="2000" dirty="0" smtClean="0"/>
              <a:t>has </a:t>
            </a:r>
            <a:r>
              <a:rPr lang="en-US" altLang="en-US" sz="2000" dirty="0"/>
              <a:t>been confirmed by Belk, </a:t>
            </a:r>
            <a:r>
              <a:rPr lang="en-US" altLang="en-US" sz="2000" dirty="0" smtClean="0"/>
              <a:t>the setup </a:t>
            </a:r>
            <a:r>
              <a:rPr lang="en-US" altLang="en-US" sz="2000" dirty="0"/>
              <a:t>cannot be changed; for example, S/M/L cannot be changed to 5/7/9</a:t>
            </a:r>
          </a:p>
          <a:p>
            <a:endParaRPr lang="en-US" sz="2000" dirty="0"/>
          </a:p>
          <a:p>
            <a:pPr marL="285750" indent="-285750">
              <a:buBlip>
                <a:blip r:embed="rId2"/>
              </a:buBlip>
            </a:pPr>
            <a:r>
              <a:rPr lang="en-US" sz="2000" dirty="0"/>
              <a:t>Vendor U.P.C. changes </a:t>
            </a:r>
            <a:r>
              <a:rPr lang="en-US" sz="2000" dirty="0" smtClean="0"/>
              <a:t>must </a:t>
            </a:r>
            <a:r>
              <a:rPr lang="en-US" sz="2000" dirty="0"/>
              <a:t>be reported to Belk via email to Merch_support@Belk.com at least </a:t>
            </a:r>
            <a:r>
              <a:rPr lang="en-US" sz="2000" b="1" dirty="0"/>
              <a:t>60</a:t>
            </a:r>
            <a:r>
              <a:rPr lang="en-US" sz="2000" dirty="0"/>
              <a:t> days before implementation. </a:t>
            </a:r>
            <a:endParaRPr lang="en-US" altLang="en-US" sz="2000" dirty="0"/>
          </a:p>
          <a:p>
            <a:pPr marL="285750" indent="-285750">
              <a:lnSpc>
                <a:spcPct val="80000"/>
              </a:lnSpc>
              <a:buFont typeface="Arial" panose="020B0604020202020204" pitchFamily="34" charset="0"/>
              <a:buChar char="•"/>
            </a:pPr>
            <a:endParaRPr lang="en-US" altLang="en-US" dirty="0">
              <a:solidFill>
                <a:srgbClr val="0072AA"/>
              </a:solidFill>
            </a:endParaRPr>
          </a:p>
          <a:p>
            <a:endParaRPr lang="en-US" dirty="0"/>
          </a:p>
        </p:txBody>
      </p:sp>
      <p:sp>
        <p:nvSpPr>
          <p:cNvPr id="5" name="Slide Number Placeholder 1"/>
          <p:cNvSpPr txBox="1">
            <a:spLocks/>
          </p:cNvSpPr>
          <p:nvPr/>
        </p:nvSpPr>
        <p:spPr>
          <a:xfrm>
            <a:off x="8534400" y="6568506"/>
            <a:ext cx="370339" cy="200260"/>
          </a:xfrm>
          <a:prstGeom prst="rect">
            <a:avLst/>
          </a:prstGeom>
        </p:spPr>
        <p:txBody>
          <a:bodyPr/>
          <a:lstStyle>
            <a:defPPr>
              <a:defRPr lang="en-US"/>
            </a:defPPr>
            <a:lvl1pPr marL="0" algn="l" defTabSz="914310" rtl="0" eaLnBrk="1" latinLnBrk="0" hangingPunct="1">
              <a:defRPr sz="1800" kern="1200">
                <a:solidFill>
                  <a:schemeClr val="tx1"/>
                </a:solidFill>
                <a:latin typeface="+mn-lt"/>
                <a:ea typeface="+mn-ea"/>
                <a:cs typeface="+mn-cs"/>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a:lstStyle>
          <a:p>
            <a:pPr>
              <a:defRPr/>
            </a:pPr>
            <a:endParaRPr lang="en-US" sz="800" dirty="0"/>
          </a:p>
        </p:txBody>
      </p:sp>
    </p:spTree>
    <p:extLst>
      <p:ext uri="{BB962C8B-B14F-4D97-AF65-F5344CB8AC3E}">
        <p14:creationId xmlns:p14="http://schemas.microsoft.com/office/powerpoint/2010/main" val="28704272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0350" y="965202"/>
            <a:ext cx="8056066" cy="4057649"/>
          </a:xfrm>
        </p:spPr>
        <p:txBody>
          <a:bodyPr/>
          <a:lstStyle/>
          <a:p>
            <a:pPr>
              <a:lnSpc>
                <a:spcPct val="80000"/>
              </a:lnSpc>
              <a:buClr>
                <a:srgbClr val="F79646"/>
              </a:buClr>
              <a:buFont typeface="Wingdings" pitchFamily="2" charset="2"/>
              <a:buNone/>
            </a:pPr>
            <a:endParaRPr lang="en-US" altLang="en-US" sz="1500" dirty="0" smtClean="0"/>
          </a:p>
          <a:p>
            <a:pPr>
              <a:lnSpc>
                <a:spcPct val="80000"/>
              </a:lnSpc>
              <a:buClr>
                <a:srgbClr val="F79646"/>
              </a:buClr>
              <a:buFont typeface="Wingdings" pitchFamily="2" charset="2"/>
              <a:buNone/>
            </a:pPr>
            <a:endParaRPr lang="en-US" altLang="en-US" sz="1500" dirty="0" smtClean="0"/>
          </a:p>
          <a:p>
            <a:pPr lvl="1">
              <a:lnSpc>
                <a:spcPct val="80000"/>
              </a:lnSpc>
              <a:buClr>
                <a:srgbClr val="F79646"/>
              </a:buClr>
              <a:buFont typeface="Wingdings" pitchFamily="2" charset="2"/>
              <a:buNone/>
            </a:pPr>
            <a:r>
              <a:rPr lang="en-US" altLang="en-US" sz="1100" dirty="0" smtClean="0"/>
              <a:t>	</a:t>
            </a:r>
          </a:p>
          <a:p>
            <a:pPr lvl="1">
              <a:lnSpc>
                <a:spcPct val="80000"/>
              </a:lnSpc>
              <a:buClr>
                <a:srgbClr val="F79646"/>
              </a:buClr>
            </a:pPr>
            <a:endParaRPr lang="en-US" altLang="en-US" sz="1700" dirty="0" smtClean="0"/>
          </a:p>
          <a:p>
            <a:pPr>
              <a:lnSpc>
                <a:spcPct val="80000"/>
              </a:lnSpc>
              <a:buClr>
                <a:srgbClr val="F79646"/>
              </a:buClr>
            </a:pPr>
            <a:endParaRPr lang="en-US" altLang="en-US" sz="2000" dirty="0" smtClean="0"/>
          </a:p>
        </p:txBody>
      </p:sp>
      <p:sp>
        <p:nvSpPr>
          <p:cNvPr id="1028" name="Title 2"/>
          <p:cNvSpPr>
            <a:spLocks noGrp="1"/>
          </p:cNvSpPr>
          <p:nvPr>
            <p:ph type="title"/>
          </p:nvPr>
        </p:nvSpPr>
        <p:spPr>
          <a:xfrm>
            <a:off x="179513" y="260649"/>
            <a:ext cx="8231187" cy="485775"/>
          </a:xfrm>
        </p:spPr>
        <p:txBody>
          <a:bodyPr/>
          <a:lstStyle/>
          <a:p>
            <a:r>
              <a:rPr lang="en-US" altLang="en-US" b="1" dirty="0" smtClean="0">
                <a:solidFill>
                  <a:srgbClr val="0072AA"/>
                </a:solidFill>
              </a:rPr>
              <a:t>Item Requirements – UPC Usage</a:t>
            </a:r>
          </a:p>
        </p:txBody>
      </p:sp>
      <p:sp>
        <p:nvSpPr>
          <p:cNvPr id="10" name="TextBox 9"/>
          <p:cNvSpPr txBox="1"/>
          <p:nvPr/>
        </p:nvSpPr>
        <p:spPr>
          <a:xfrm>
            <a:off x="383452" y="1064470"/>
            <a:ext cx="8377775" cy="2252924"/>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Reuse of U.P.C.’s must be per GS1 standards of </a:t>
            </a:r>
            <a:r>
              <a:rPr lang="en-US" sz="2000" b="1" u="sng" dirty="0" smtClean="0"/>
              <a:t>30</a:t>
            </a:r>
            <a:r>
              <a:rPr lang="en-US" sz="2000" dirty="0" smtClean="0"/>
              <a:t> months </a:t>
            </a:r>
            <a:r>
              <a:rPr lang="en-US" sz="2000" dirty="0"/>
              <a:t>after the </a:t>
            </a:r>
            <a:r>
              <a:rPr lang="en-US" sz="2000" dirty="0" smtClean="0"/>
              <a:t>last </a:t>
            </a:r>
            <a:r>
              <a:rPr lang="en-US" sz="2000" dirty="0"/>
              <a:t>shipment </a:t>
            </a:r>
            <a:r>
              <a:rPr lang="en-US" sz="2000" dirty="0" smtClean="0"/>
              <a:t>by the </a:t>
            </a:r>
            <a:r>
              <a:rPr lang="en-US" sz="2000" dirty="0"/>
              <a:t>vendor </a:t>
            </a:r>
            <a:r>
              <a:rPr lang="en-US" sz="2000" dirty="0" smtClean="0"/>
              <a:t>otherwise reuse may </a:t>
            </a:r>
            <a:r>
              <a:rPr lang="en-US" sz="2000" dirty="0"/>
              <a:t>result in expense offsets </a:t>
            </a:r>
            <a:r>
              <a:rPr lang="en-US" sz="2000" dirty="0" smtClean="0"/>
              <a:t>and/or </a:t>
            </a:r>
            <a:r>
              <a:rPr lang="en-US" sz="2000" dirty="0"/>
              <a:t>merchandise being </a:t>
            </a:r>
            <a:r>
              <a:rPr lang="en-US" sz="2000" dirty="0" smtClean="0"/>
              <a:t>rejected</a:t>
            </a:r>
            <a:endParaRPr lang="en-US" sz="2000" b="1" i="1" dirty="0" smtClean="0"/>
          </a:p>
          <a:p>
            <a:pPr marL="285750" indent="-285750">
              <a:lnSpc>
                <a:spcPct val="80000"/>
              </a:lnSpc>
              <a:buFont typeface="Arial" panose="020B0604020202020204" pitchFamily="34" charset="0"/>
              <a:buChar char="•"/>
            </a:pPr>
            <a:endParaRPr lang="en-US" sz="2000" dirty="0"/>
          </a:p>
          <a:p>
            <a:pPr marL="285750" indent="-285750">
              <a:lnSpc>
                <a:spcPct val="80000"/>
              </a:lnSpc>
              <a:buFont typeface="Arial" panose="020B0604020202020204" pitchFamily="34" charset="0"/>
              <a:buChar char="•"/>
            </a:pPr>
            <a:r>
              <a:rPr lang="en-US" sz="2000" dirty="0" smtClean="0"/>
              <a:t>Order QTY Multiple- If SKUs must be ordered in multiples other than ‘one’, this field must be populated in Open Text/GXS</a:t>
            </a:r>
            <a:endParaRPr lang="en-US" sz="2000" dirty="0"/>
          </a:p>
          <a:p>
            <a:pPr marL="285750" indent="-285750">
              <a:lnSpc>
                <a:spcPct val="80000"/>
              </a:lnSpc>
              <a:buFont typeface="Arial" panose="020B0604020202020204" pitchFamily="34" charset="0"/>
              <a:buChar char="•"/>
            </a:pPr>
            <a:endParaRPr lang="en-US" altLang="en-US" dirty="0">
              <a:solidFill>
                <a:srgbClr val="0072AA"/>
              </a:solidFill>
            </a:endParaRPr>
          </a:p>
          <a:p>
            <a:endParaRPr lang="en-US" dirty="0"/>
          </a:p>
        </p:txBody>
      </p:sp>
      <p:pic>
        <p:nvPicPr>
          <p:cNvPr id="3"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452" y="2971800"/>
            <a:ext cx="8336117" cy="3200400"/>
          </a:xfrm>
          <a:prstGeom prst="rect">
            <a:avLst/>
          </a:prstGeom>
          <a:noFill/>
          <a:ln>
            <a:solidFill>
              <a:srgbClr val="171717"/>
            </a:solidFill>
          </a:ln>
        </p:spPr>
      </p:pic>
      <p:sp>
        <p:nvSpPr>
          <p:cNvPr id="7" name="Slide Number Placeholder 1"/>
          <p:cNvSpPr txBox="1">
            <a:spLocks/>
          </p:cNvSpPr>
          <p:nvPr/>
        </p:nvSpPr>
        <p:spPr>
          <a:xfrm>
            <a:off x="8534400" y="6568506"/>
            <a:ext cx="370339" cy="200260"/>
          </a:xfrm>
          <a:prstGeom prst="rect">
            <a:avLst/>
          </a:prstGeom>
        </p:spPr>
        <p:txBody>
          <a:bodyPr/>
          <a:lstStyle>
            <a:defPPr>
              <a:defRPr lang="en-US"/>
            </a:defPPr>
            <a:lvl1pPr marL="0" algn="l" defTabSz="914310" rtl="0" eaLnBrk="1" latinLnBrk="0" hangingPunct="1">
              <a:defRPr sz="1800" kern="1200">
                <a:solidFill>
                  <a:schemeClr val="tx1"/>
                </a:solidFill>
                <a:latin typeface="+mn-lt"/>
                <a:ea typeface="+mn-ea"/>
                <a:cs typeface="+mn-cs"/>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a:lstStyle>
          <a:p>
            <a:pPr>
              <a:defRPr/>
            </a:pPr>
            <a:fld id="{0B02F406-A951-4782-A125-F0F9A54F00BD}" type="slidenum">
              <a:rPr lang="en-US" sz="800" smtClean="0"/>
              <a:pPr>
                <a:defRPr/>
              </a:pPr>
              <a:t>35</a:t>
            </a:fld>
            <a:endParaRPr lang="en-US" sz="800" dirty="0"/>
          </a:p>
        </p:txBody>
      </p:sp>
    </p:spTree>
    <p:extLst>
      <p:ext uri="{BB962C8B-B14F-4D97-AF65-F5344CB8AC3E}">
        <p14:creationId xmlns:p14="http://schemas.microsoft.com/office/powerpoint/2010/main" val="2872656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644" y="3624012"/>
            <a:ext cx="5527807" cy="2123677"/>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Content Placeholder 1"/>
          <p:cNvSpPr>
            <a:spLocks noGrp="1"/>
          </p:cNvSpPr>
          <p:nvPr>
            <p:ph idx="1"/>
          </p:nvPr>
        </p:nvSpPr>
        <p:spPr>
          <a:xfrm>
            <a:off x="260350" y="965202"/>
            <a:ext cx="8056066" cy="2492373"/>
          </a:xfrm>
        </p:spPr>
        <p:txBody>
          <a:bodyPr/>
          <a:lstStyle/>
          <a:p>
            <a:pPr>
              <a:lnSpc>
                <a:spcPct val="80000"/>
              </a:lnSpc>
              <a:buClr>
                <a:schemeClr val="accent1">
                  <a:lumMod val="75000"/>
                </a:schemeClr>
              </a:buClr>
            </a:pPr>
            <a:endParaRPr lang="en-US" altLang="en-US" sz="1600" dirty="0" smtClean="0">
              <a:solidFill>
                <a:srgbClr val="0072AA"/>
              </a:solidFill>
            </a:endParaRPr>
          </a:p>
          <a:p>
            <a:pPr>
              <a:lnSpc>
                <a:spcPct val="80000"/>
              </a:lnSpc>
              <a:buClr>
                <a:schemeClr val="accent1">
                  <a:lumMod val="75000"/>
                </a:schemeClr>
              </a:buClr>
            </a:pPr>
            <a:endParaRPr lang="en-US" altLang="en-US" sz="1600" dirty="0">
              <a:solidFill>
                <a:srgbClr val="0072AA"/>
              </a:solidFill>
            </a:endParaRPr>
          </a:p>
          <a:p>
            <a:pPr>
              <a:lnSpc>
                <a:spcPct val="80000"/>
              </a:lnSpc>
              <a:buClrTx/>
            </a:pPr>
            <a:r>
              <a:rPr lang="en-US" altLang="en-US" sz="1800" b="1" dirty="0" smtClean="0"/>
              <a:t>Items must be set up in catalog using the following:</a:t>
            </a:r>
          </a:p>
          <a:p>
            <a:pPr lvl="1">
              <a:lnSpc>
                <a:spcPct val="80000"/>
              </a:lnSpc>
              <a:buClrTx/>
              <a:buFont typeface="Wingdings" panose="05000000000000000000" pitchFamily="2" charset="2"/>
              <a:buChar char="Ø"/>
            </a:pPr>
            <a:r>
              <a:rPr lang="en-US" altLang="en-US" sz="1800" dirty="0" smtClean="0"/>
              <a:t>Correct NRF 5 digit size codes that apply to the sizing for the item using correct NRF size chart for the product you are selling. Make sure to look at both the primary and secondary description to ensure you are using the correct code</a:t>
            </a:r>
            <a:endParaRPr lang="en-US" altLang="en-US" sz="1800" dirty="0"/>
          </a:p>
          <a:p>
            <a:pPr lvl="1">
              <a:lnSpc>
                <a:spcPct val="80000"/>
              </a:lnSpc>
              <a:buClrTx/>
              <a:buFont typeface="Wingdings" panose="05000000000000000000" pitchFamily="2" charset="2"/>
              <a:buChar char="Ø"/>
            </a:pPr>
            <a:endParaRPr lang="en-US" altLang="en-US" sz="1800" dirty="0" smtClean="0"/>
          </a:p>
          <a:p>
            <a:pPr lvl="1">
              <a:lnSpc>
                <a:spcPct val="80000"/>
              </a:lnSpc>
              <a:buClrTx/>
              <a:buFont typeface="Wingdings" panose="05000000000000000000" pitchFamily="2" charset="2"/>
              <a:buChar char="Ø"/>
            </a:pPr>
            <a:r>
              <a:rPr lang="en-US" altLang="en-US" sz="1800" dirty="0" smtClean="0"/>
              <a:t>Correct NRF 3 digit color codes that apply to color family for the item</a:t>
            </a:r>
          </a:p>
          <a:p>
            <a:pPr marL="319088" lvl="1" indent="0">
              <a:lnSpc>
                <a:spcPct val="80000"/>
              </a:lnSpc>
              <a:buClr>
                <a:schemeClr val="accent1">
                  <a:lumMod val="75000"/>
                </a:schemeClr>
              </a:buClr>
              <a:buNone/>
            </a:pPr>
            <a:endParaRPr lang="en-US" altLang="en-US" sz="1600" dirty="0" smtClean="0">
              <a:solidFill>
                <a:schemeClr val="accent2">
                  <a:lumMod val="75000"/>
                </a:schemeClr>
              </a:solidFill>
            </a:endParaRPr>
          </a:p>
          <a:p>
            <a:pPr>
              <a:lnSpc>
                <a:spcPct val="80000"/>
              </a:lnSpc>
              <a:buClr>
                <a:srgbClr val="F79646"/>
              </a:buClr>
              <a:buFont typeface="Wingdings" pitchFamily="2" charset="2"/>
              <a:buNone/>
            </a:pPr>
            <a:endParaRPr lang="en-US" altLang="en-US" sz="1500" dirty="0" smtClean="0"/>
          </a:p>
          <a:p>
            <a:pPr>
              <a:lnSpc>
                <a:spcPct val="80000"/>
              </a:lnSpc>
              <a:buClr>
                <a:srgbClr val="F79646"/>
              </a:buClr>
              <a:buFont typeface="Wingdings" pitchFamily="2" charset="2"/>
              <a:buNone/>
            </a:pPr>
            <a:endParaRPr lang="en-US" altLang="en-US" sz="1500" dirty="0" smtClean="0"/>
          </a:p>
          <a:p>
            <a:pPr>
              <a:lnSpc>
                <a:spcPct val="80000"/>
              </a:lnSpc>
              <a:buClr>
                <a:srgbClr val="F79646"/>
              </a:buClr>
            </a:pPr>
            <a:endParaRPr lang="en-US" altLang="en-US" sz="2000" dirty="0" smtClean="0"/>
          </a:p>
        </p:txBody>
      </p:sp>
      <p:sp>
        <p:nvSpPr>
          <p:cNvPr id="1028" name="Title 2"/>
          <p:cNvSpPr>
            <a:spLocks noGrp="1"/>
          </p:cNvSpPr>
          <p:nvPr>
            <p:ph type="title"/>
          </p:nvPr>
        </p:nvSpPr>
        <p:spPr>
          <a:xfrm>
            <a:off x="179513" y="260649"/>
            <a:ext cx="8231187" cy="485775"/>
          </a:xfrm>
        </p:spPr>
        <p:txBody>
          <a:bodyPr/>
          <a:lstStyle/>
          <a:p>
            <a:r>
              <a:rPr lang="en-US" altLang="en-US" b="1" dirty="0" smtClean="0">
                <a:solidFill>
                  <a:srgbClr val="0072AA"/>
                </a:solidFill>
              </a:rPr>
              <a:t>Item Requirements – NRF Codes</a:t>
            </a:r>
          </a:p>
        </p:txBody>
      </p:sp>
      <p:sp>
        <p:nvSpPr>
          <p:cNvPr id="8" name="Right Arrow 7"/>
          <p:cNvSpPr/>
          <p:nvPr/>
        </p:nvSpPr>
        <p:spPr>
          <a:xfrm>
            <a:off x="2182295" y="4784764"/>
            <a:ext cx="2016224" cy="1920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2195736" y="5199140"/>
            <a:ext cx="3384376" cy="1920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200292" y="4499862"/>
            <a:ext cx="1368152" cy="954107"/>
          </a:xfrm>
          <a:prstGeom prst="rect">
            <a:avLst/>
          </a:prstGeom>
          <a:solidFill>
            <a:schemeClr val="bg1"/>
          </a:solidFill>
          <a:ln>
            <a:solidFill>
              <a:schemeClr val="tx1"/>
            </a:solidFill>
          </a:ln>
        </p:spPr>
        <p:txBody>
          <a:bodyPr wrap="square" rtlCol="0">
            <a:spAutoFit/>
          </a:bodyPr>
          <a:lstStyle/>
          <a:p>
            <a:r>
              <a:rPr lang="en-US" sz="1400" dirty="0" smtClean="0"/>
              <a:t>Correct use of Pre-pack Color and Size Codes</a:t>
            </a:r>
            <a:endParaRPr lang="en-US" sz="1400" dirty="0"/>
          </a:p>
        </p:txBody>
      </p:sp>
      <p:sp>
        <p:nvSpPr>
          <p:cNvPr id="4" name="Left Arrow 3"/>
          <p:cNvSpPr/>
          <p:nvPr/>
        </p:nvSpPr>
        <p:spPr>
          <a:xfrm>
            <a:off x="6984268" y="4307841"/>
            <a:ext cx="432048" cy="19202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1"/>
          <p:cNvSpPr txBox="1">
            <a:spLocks/>
          </p:cNvSpPr>
          <p:nvPr/>
        </p:nvSpPr>
        <p:spPr>
          <a:xfrm>
            <a:off x="8534400" y="6568506"/>
            <a:ext cx="370339" cy="200260"/>
          </a:xfrm>
          <a:prstGeom prst="rect">
            <a:avLst/>
          </a:prstGeom>
        </p:spPr>
        <p:txBody>
          <a:bodyPr/>
          <a:lstStyle>
            <a:defPPr>
              <a:defRPr lang="en-US"/>
            </a:defPPr>
            <a:lvl1pPr marL="0" algn="l" defTabSz="914310" rtl="0" eaLnBrk="1" latinLnBrk="0" hangingPunct="1">
              <a:defRPr sz="1800" kern="1200">
                <a:solidFill>
                  <a:schemeClr val="tx1"/>
                </a:solidFill>
                <a:latin typeface="+mn-lt"/>
                <a:ea typeface="+mn-ea"/>
                <a:cs typeface="+mn-cs"/>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a:lstStyle>
          <a:p>
            <a:pPr>
              <a:defRPr/>
            </a:pPr>
            <a:fld id="{0B02F406-A951-4782-A125-F0F9A54F00BD}" type="slidenum">
              <a:rPr lang="en-US" sz="800" smtClean="0"/>
              <a:pPr>
                <a:defRPr/>
              </a:pPr>
              <a:t>36</a:t>
            </a:fld>
            <a:endParaRPr lang="en-US" sz="800" dirty="0"/>
          </a:p>
        </p:txBody>
      </p:sp>
    </p:spTree>
    <p:extLst>
      <p:ext uri="{BB962C8B-B14F-4D97-AF65-F5344CB8AC3E}">
        <p14:creationId xmlns:p14="http://schemas.microsoft.com/office/powerpoint/2010/main" val="18431093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0350" y="965202"/>
            <a:ext cx="8056066" cy="4057649"/>
          </a:xfrm>
        </p:spPr>
        <p:txBody>
          <a:bodyPr/>
          <a:lstStyle/>
          <a:p>
            <a:pPr marL="319088" lvl="1" indent="0">
              <a:lnSpc>
                <a:spcPct val="80000"/>
              </a:lnSpc>
              <a:buClr>
                <a:schemeClr val="accent1">
                  <a:lumMod val="75000"/>
                </a:schemeClr>
              </a:buClr>
              <a:buNone/>
            </a:pPr>
            <a:endParaRPr lang="en-US" altLang="en-US" sz="1600" dirty="0" smtClean="0">
              <a:solidFill>
                <a:schemeClr val="accent2">
                  <a:lumMod val="75000"/>
                </a:schemeClr>
              </a:solidFill>
            </a:endParaRPr>
          </a:p>
          <a:p>
            <a:pPr>
              <a:lnSpc>
                <a:spcPct val="80000"/>
              </a:lnSpc>
              <a:buClrTx/>
            </a:pPr>
            <a:r>
              <a:rPr lang="en-US" altLang="en-US" sz="2000" b="1" dirty="0" smtClean="0"/>
              <a:t>If the item is a pre-pack, the following requirements apply: </a:t>
            </a:r>
          </a:p>
          <a:p>
            <a:pPr lvl="1">
              <a:lnSpc>
                <a:spcPct val="80000"/>
              </a:lnSpc>
              <a:buClrTx/>
              <a:buFont typeface="Wingdings" panose="05000000000000000000" pitchFamily="2" charset="2"/>
              <a:buChar char="Ø"/>
            </a:pPr>
            <a:r>
              <a:rPr lang="en-US" altLang="en-US" sz="2000" dirty="0" smtClean="0"/>
              <a:t>Must use the </a:t>
            </a:r>
            <a:r>
              <a:rPr lang="en-US" altLang="en-US" sz="2000" b="1" dirty="0" smtClean="0"/>
              <a:t>PU</a:t>
            </a:r>
            <a:r>
              <a:rPr lang="en-US" altLang="en-US" sz="2000" dirty="0" smtClean="0"/>
              <a:t> pack type for pre-packs and corresponding component’s must be identified &amp; linked  to the pack during initial set up in GXS Catalogue</a:t>
            </a:r>
          </a:p>
          <a:p>
            <a:pPr lvl="1">
              <a:lnSpc>
                <a:spcPct val="80000"/>
              </a:lnSpc>
              <a:buClrTx/>
              <a:buFont typeface="Wingdings" panose="05000000000000000000" pitchFamily="2" charset="2"/>
              <a:buChar char="Ø"/>
            </a:pPr>
            <a:r>
              <a:rPr lang="en-US" altLang="en-US" sz="2000" dirty="0" smtClean="0"/>
              <a:t>If configuration of the pack changes a new UPC must be provided</a:t>
            </a:r>
          </a:p>
          <a:p>
            <a:pPr lvl="1">
              <a:lnSpc>
                <a:spcPct val="80000"/>
              </a:lnSpc>
              <a:buClrTx/>
              <a:buFont typeface="Wingdings" panose="05000000000000000000" pitchFamily="2" charset="2"/>
              <a:buChar char="Ø"/>
            </a:pPr>
            <a:r>
              <a:rPr lang="en-US" altLang="en-US" sz="2000" dirty="0" smtClean="0"/>
              <a:t>Must use 90000-99999 size chart only for Pack Items</a:t>
            </a:r>
          </a:p>
          <a:p>
            <a:pPr>
              <a:lnSpc>
                <a:spcPct val="80000"/>
              </a:lnSpc>
              <a:buClr>
                <a:srgbClr val="F79646"/>
              </a:buClr>
              <a:buFont typeface="Wingdings" pitchFamily="2" charset="2"/>
              <a:buNone/>
            </a:pPr>
            <a:endParaRPr lang="en-US" altLang="en-US" sz="1500" dirty="0" smtClean="0"/>
          </a:p>
          <a:p>
            <a:pPr>
              <a:lnSpc>
                <a:spcPct val="80000"/>
              </a:lnSpc>
              <a:buClr>
                <a:srgbClr val="F79646"/>
              </a:buClr>
              <a:buFont typeface="Wingdings" pitchFamily="2" charset="2"/>
              <a:buNone/>
            </a:pPr>
            <a:endParaRPr lang="en-US" altLang="en-US" sz="1500" dirty="0" smtClean="0"/>
          </a:p>
          <a:p>
            <a:pPr lvl="1">
              <a:lnSpc>
                <a:spcPct val="80000"/>
              </a:lnSpc>
              <a:buClr>
                <a:srgbClr val="F79646"/>
              </a:buClr>
              <a:buFont typeface="Wingdings" pitchFamily="2" charset="2"/>
              <a:buNone/>
            </a:pPr>
            <a:endParaRPr lang="en-US" altLang="en-US" sz="1100" dirty="0" smtClean="0"/>
          </a:p>
          <a:p>
            <a:pPr lvl="1">
              <a:lnSpc>
                <a:spcPct val="80000"/>
              </a:lnSpc>
              <a:buClr>
                <a:srgbClr val="F79646"/>
              </a:buClr>
              <a:buFont typeface="Wingdings" pitchFamily="2" charset="2"/>
              <a:buNone/>
            </a:pPr>
            <a:r>
              <a:rPr lang="en-US" altLang="en-US" sz="1100" dirty="0" smtClean="0"/>
              <a:t>	</a:t>
            </a:r>
          </a:p>
          <a:p>
            <a:pPr lvl="1">
              <a:lnSpc>
                <a:spcPct val="80000"/>
              </a:lnSpc>
              <a:buClr>
                <a:srgbClr val="F79646"/>
              </a:buClr>
            </a:pPr>
            <a:endParaRPr lang="en-US" altLang="en-US" sz="1700" dirty="0" smtClean="0"/>
          </a:p>
          <a:p>
            <a:pPr>
              <a:lnSpc>
                <a:spcPct val="80000"/>
              </a:lnSpc>
              <a:buClr>
                <a:srgbClr val="F79646"/>
              </a:buClr>
            </a:pPr>
            <a:endParaRPr lang="en-US" altLang="en-US" sz="2000" dirty="0" smtClean="0"/>
          </a:p>
        </p:txBody>
      </p:sp>
      <p:sp>
        <p:nvSpPr>
          <p:cNvPr id="1028" name="Title 2"/>
          <p:cNvSpPr>
            <a:spLocks noGrp="1"/>
          </p:cNvSpPr>
          <p:nvPr>
            <p:ph type="title"/>
          </p:nvPr>
        </p:nvSpPr>
        <p:spPr>
          <a:xfrm>
            <a:off x="251521" y="260649"/>
            <a:ext cx="8231187" cy="485775"/>
          </a:xfrm>
        </p:spPr>
        <p:txBody>
          <a:bodyPr/>
          <a:lstStyle/>
          <a:p>
            <a:r>
              <a:rPr lang="en-US" altLang="en-US" b="1" dirty="0" smtClean="0">
                <a:solidFill>
                  <a:srgbClr val="0072AA"/>
                </a:solidFill>
              </a:rPr>
              <a:t>Item Requirements – Prepack / EA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3717033"/>
            <a:ext cx="5069395" cy="2308017"/>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948" y="3236979"/>
            <a:ext cx="4137841" cy="2016224"/>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395536" y="5349213"/>
            <a:ext cx="4752528"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Up Arrow 3"/>
          <p:cNvSpPr/>
          <p:nvPr/>
        </p:nvSpPr>
        <p:spPr>
          <a:xfrm>
            <a:off x="5652120" y="5253203"/>
            <a:ext cx="288032" cy="67207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1"/>
          <p:cNvSpPr txBox="1">
            <a:spLocks/>
          </p:cNvSpPr>
          <p:nvPr/>
        </p:nvSpPr>
        <p:spPr>
          <a:xfrm>
            <a:off x="8534400" y="6568506"/>
            <a:ext cx="370339" cy="200260"/>
          </a:xfrm>
          <a:prstGeom prst="rect">
            <a:avLst/>
          </a:prstGeom>
        </p:spPr>
        <p:txBody>
          <a:bodyPr/>
          <a:lstStyle>
            <a:defPPr>
              <a:defRPr lang="en-US"/>
            </a:defPPr>
            <a:lvl1pPr marL="0" algn="l" defTabSz="914310" rtl="0" eaLnBrk="1" latinLnBrk="0" hangingPunct="1">
              <a:defRPr sz="1800" kern="1200">
                <a:solidFill>
                  <a:schemeClr val="tx1"/>
                </a:solidFill>
                <a:latin typeface="+mn-lt"/>
                <a:ea typeface="+mn-ea"/>
                <a:cs typeface="+mn-cs"/>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a:lstStyle>
          <a:p>
            <a:pPr>
              <a:defRPr/>
            </a:pPr>
            <a:endParaRPr lang="en-US" sz="800" dirty="0"/>
          </a:p>
        </p:txBody>
      </p:sp>
    </p:spTree>
    <p:extLst>
      <p:ext uri="{BB962C8B-B14F-4D97-AF65-F5344CB8AC3E}">
        <p14:creationId xmlns:p14="http://schemas.microsoft.com/office/powerpoint/2010/main" val="28642755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2AA"/>
                </a:solidFill>
              </a:rPr>
              <a:t>Granting Access to Belk</a:t>
            </a:r>
            <a:endParaRPr lang="en-GB" b="1" dirty="0">
              <a:solidFill>
                <a:srgbClr val="0072AA"/>
              </a:solidFill>
            </a:endParaRPr>
          </a:p>
        </p:txBody>
      </p:sp>
      <p:sp>
        <p:nvSpPr>
          <p:cNvPr id="3" name="Content Placeholder 2"/>
          <p:cNvSpPr>
            <a:spLocks noGrp="1"/>
          </p:cNvSpPr>
          <p:nvPr>
            <p:ph idx="1"/>
          </p:nvPr>
        </p:nvSpPr>
        <p:spPr>
          <a:xfrm>
            <a:off x="475153" y="1028884"/>
            <a:ext cx="8420986" cy="5119710"/>
          </a:xfrm>
        </p:spPr>
        <p:txBody>
          <a:bodyPr/>
          <a:lstStyle/>
          <a:p>
            <a:pPr marL="44450" indent="0">
              <a:buNone/>
            </a:pPr>
            <a:r>
              <a:rPr lang="en-GB" sz="2000" dirty="0"/>
              <a:t>Belk is asking that “Unrestricted” access be granted and GMA Compliance Checks turned ‘ON’.  This request is to </a:t>
            </a:r>
            <a:r>
              <a:rPr lang="en-GB" sz="2000" dirty="0" smtClean="0"/>
              <a:t>prevent </a:t>
            </a:r>
            <a:r>
              <a:rPr lang="en-GB" sz="2000" dirty="0"/>
              <a:t>incomplete UPC data from flowing to Belk and causing downstream issues </a:t>
            </a:r>
          </a:p>
          <a:p>
            <a:pPr marL="44450" indent="0">
              <a:buNone/>
            </a:pPr>
            <a:endParaRPr lang="en-GB" sz="2000" b="1" dirty="0"/>
          </a:p>
          <a:p>
            <a:pPr marL="44450" indent="0">
              <a:buNone/>
            </a:pPr>
            <a:endParaRPr lang="en-GB" sz="2000" b="1" dirty="0"/>
          </a:p>
          <a:p>
            <a:pPr marL="44450" indent="0">
              <a:buNone/>
            </a:pPr>
            <a:endParaRPr lang="en-GB" sz="2000" b="1" dirty="0"/>
          </a:p>
          <a:p>
            <a:pPr lvl="1">
              <a:buFont typeface="Wingdings" panose="05000000000000000000" pitchFamily="2" charset="2"/>
              <a:buChar char="Ø"/>
            </a:pPr>
            <a:endParaRPr lang="en-GB" dirty="0"/>
          </a:p>
          <a:p>
            <a:pPr lvl="1">
              <a:buClrTx/>
              <a:buFont typeface="Wingdings" panose="05000000000000000000" pitchFamily="2" charset="2"/>
              <a:buChar char="Ø"/>
            </a:pPr>
            <a:r>
              <a:rPr lang="en-GB" dirty="0"/>
              <a:t>Belk Catalogue Account ID = </a:t>
            </a:r>
            <a:r>
              <a:rPr lang="en-US" dirty="0"/>
              <a:t>127043571000</a:t>
            </a:r>
          </a:p>
          <a:p>
            <a:pPr lvl="1">
              <a:buClrTx/>
              <a:buFont typeface="Wingdings" panose="05000000000000000000" pitchFamily="2" charset="2"/>
              <a:buChar char="Ø"/>
            </a:pPr>
            <a:r>
              <a:rPr lang="en-GB" dirty="0"/>
              <a:t>A step by step document on how to grant access can be found in the ‘Product Documentation’ section of the Catalogue User Interface or contact GXS directly. </a:t>
            </a:r>
          </a:p>
          <a:p>
            <a:endParaRPr lang="en-GB"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348" y="2244023"/>
            <a:ext cx="8676597" cy="1425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
          <p:cNvSpPr txBox="1">
            <a:spLocks/>
          </p:cNvSpPr>
          <p:nvPr/>
        </p:nvSpPr>
        <p:spPr>
          <a:xfrm>
            <a:off x="8534400" y="6568506"/>
            <a:ext cx="370339" cy="200260"/>
          </a:xfrm>
          <a:prstGeom prst="rect">
            <a:avLst/>
          </a:prstGeom>
        </p:spPr>
        <p:txBody>
          <a:bodyPr/>
          <a:lstStyle>
            <a:defPPr>
              <a:defRPr lang="en-US"/>
            </a:defPPr>
            <a:lvl1pPr marL="0" algn="l" defTabSz="914310" rtl="0" eaLnBrk="1" latinLnBrk="0" hangingPunct="1">
              <a:defRPr sz="1800" kern="1200">
                <a:solidFill>
                  <a:schemeClr val="tx1"/>
                </a:solidFill>
                <a:latin typeface="+mn-lt"/>
                <a:ea typeface="+mn-ea"/>
                <a:cs typeface="+mn-cs"/>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a:lstStyle>
          <a:p>
            <a:pPr>
              <a:defRPr/>
            </a:pPr>
            <a:endParaRPr lang="en-US" sz="800" dirty="0"/>
          </a:p>
        </p:txBody>
      </p:sp>
    </p:spTree>
    <p:extLst>
      <p:ext uri="{BB962C8B-B14F-4D97-AF65-F5344CB8AC3E}">
        <p14:creationId xmlns:p14="http://schemas.microsoft.com/office/powerpoint/2010/main" val="24468764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81" y="275088"/>
            <a:ext cx="8230810" cy="437429"/>
          </a:xfrm>
        </p:spPr>
        <p:txBody>
          <a:bodyPr/>
          <a:lstStyle/>
          <a:p>
            <a:pPr algn="ctr"/>
            <a:r>
              <a:rPr lang="en-US" dirty="0" smtClean="0"/>
              <a:t>Online Informational Resources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5763835"/>
              </p:ext>
            </p:extLst>
          </p:nvPr>
        </p:nvGraphicFramePr>
        <p:xfrm>
          <a:off x="282744" y="1106671"/>
          <a:ext cx="8606782" cy="2072640"/>
        </p:xfrm>
        <a:graphic>
          <a:graphicData uri="http://schemas.openxmlformats.org/drawingml/2006/table">
            <a:tbl>
              <a:tblPr firstRow="1" bandRow="1">
                <a:tableStyleId>{5C22544A-7EE6-4342-B048-85BDC9FD1C3A}</a:tableStyleId>
              </a:tblPr>
              <a:tblGrid>
                <a:gridCol w="1152651"/>
                <a:gridCol w="3752882"/>
                <a:gridCol w="3701249"/>
              </a:tblGrid>
              <a:tr h="261516">
                <a:tc>
                  <a:txBody>
                    <a:bodyPr/>
                    <a:lstStyle/>
                    <a:p>
                      <a:pPr algn="ctr"/>
                      <a:r>
                        <a:rPr lang="en-US" sz="1600" dirty="0" smtClean="0"/>
                        <a:t>Topic</a:t>
                      </a:r>
                    </a:p>
                  </a:txBody>
                  <a:tcPr marL="87086" marR="87086"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dirty="0" smtClean="0"/>
                        <a:t>Comments</a:t>
                      </a:r>
                    </a:p>
                  </a:txBody>
                  <a:tcPr marL="87086" marR="87086"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dirty="0" smtClean="0"/>
                        <a:t>Link</a:t>
                      </a:r>
                      <a:endParaRPr lang="en-US" sz="1600" dirty="0"/>
                    </a:p>
                  </a:txBody>
                  <a:tcPr marL="87086" marR="87086"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283909">
                <a:tc rowSpan="3">
                  <a:txBody>
                    <a:bodyPr/>
                    <a:lstStyle/>
                    <a:p>
                      <a:pPr marL="0" marR="0">
                        <a:lnSpc>
                          <a:spcPct val="115000"/>
                        </a:lnSpc>
                        <a:spcBef>
                          <a:spcPts val="0"/>
                        </a:spcBef>
                        <a:spcAft>
                          <a:spcPts val="0"/>
                        </a:spcAft>
                      </a:pPr>
                      <a:r>
                        <a:rPr lang="en-US" sz="1400" b="1" dirty="0" smtClean="0">
                          <a:latin typeface="+mn-lt"/>
                          <a:ea typeface="Calibri"/>
                          <a:cs typeface="Times New Roman"/>
                        </a:rPr>
                        <a:t>OPEN TEXT/GXS Catalog</a:t>
                      </a:r>
                      <a:endParaRPr lang="en-US" sz="1400" b="1" dirty="0">
                        <a:latin typeface="+mn-lt"/>
                        <a:ea typeface="Calibri"/>
                        <a:cs typeface="Times New Roman"/>
                      </a:endParaRPr>
                    </a:p>
                  </a:txBody>
                  <a:tcPr marL="63244" marR="63244"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lumMod val="60000"/>
                        <a:lumOff val="40000"/>
                      </a:schemeClr>
                    </a:solidFill>
                  </a:tcPr>
                </a:tc>
                <a:tc>
                  <a:txBody>
                    <a:bodyPr/>
                    <a:lstStyle/>
                    <a:p>
                      <a:pPr marL="0" marR="0" algn="l">
                        <a:lnSpc>
                          <a:spcPct val="115000"/>
                        </a:lnSpc>
                        <a:spcBef>
                          <a:spcPts val="0"/>
                        </a:spcBef>
                        <a:spcAft>
                          <a:spcPts val="0"/>
                        </a:spcAft>
                      </a:pPr>
                      <a:r>
                        <a:rPr lang="en-US" sz="1200" b="1" dirty="0" smtClean="0">
                          <a:latin typeface="+mn-lt"/>
                        </a:rPr>
                        <a:t>Belk Landing Page /Active</a:t>
                      </a:r>
                      <a:r>
                        <a:rPr lang="en-US" sz="1200" b="1" baseline="0" dirty="0" smtClean="0">
                          <a:latin typeface="+mn-lt"/>
                        </a:rPr>
                        <a:t> Webinar</a:t>
                      </a:r>
                      <a:endParaRPr lang="en-US" sz="1200" b="1" dirty="0">
                        <a:latin typeface="+mn-lt"/>
                        <a:ea typeface="Calibri"/>
                        <a:cs typeface="Times New Roman"/>
                      </a:endParaRPr>
                    </a:p>
                  </a:txBody>
                  <a:tcPr marL="87086" marR="87086" anchor="ct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latin typeface="+mn-lt"/>
                          <a:hlinkClick r:id="rId2"/>
                        </a:rPr>
                        <a:t>http://www.GXS.com/belk</a:t>
                      </a:r>
                      <a:endParaRPr lang="en-US" sz="1200" b="1" u="sng" dirty="0" smtClean="0">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ea typeface="Calibri"/>
                          <a:cs typeface="Times New Roman"/>
                          <a:hlinkClick r:id="rId3"/>
                        </a:rPr>
                        <a:t>http://www.gxs.com/assets/uploads/wmv/livemeeting.wmv</a:t>
                      </a:r>
                      <a:endParaRPr lang="en-US" sz="1200" b="1" dirty="0" smtClean="0">
                        <a:latin typeface="+mn-lt"/>
                        <a:ea typeface="Calibri"/>
                        <a:cs typeface="Times New Roman"/>
                      </a:endParaRPr>
                    </a:p>
                  </a:txBody>
                  <a:tcPr marL="87086" marR="87086"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lumMod val="60000"/>
                        <a:lumOff val="40000"/>
                      </a:schemeClr>
                    </a:solidFill>
                  </a:tcPr>
                </a:tc>
              </a:tr>
              <a:tr h="250437">
                <a:tc vMerge="1">
                  <a:txBody>
                    <a:bodyPr/>
                    <a:lstStyle/>
                    <a:p>
                      <a:endParaRPr lang="en-US"/>
                    </a:p>
                  </a:txBody>
                  <a:tcPr/>
                </a:tc>
                <a:tc>
                  <a:txBody>
                    <a:bodyPr/>
                    <a:lstStyle/>
                    <a:p>
                      <a:pPr marL="0" marR="0" algn="l">
                        <a:lnSpc>
                          <a:spcPct val="115000"/>
                        </a:lnSpc>
                        <a:spcBef>
                          <a:spcPts val="0"/>
                        </a:spcBef>
                        <a:spcAft>
                          <a:spcPts val="0"/>
                        </a:spcAft>
                      </a:pPr>
                      <a:r>
                        <a:rPr lang="en-US" sz="1200" b="1" dirty="0" smtClean="0">
                          <a:latin typeface="+mn-lt"/>
                        </a:rPr>
                        <a:t>Active Catalogue Information Page </a:t>
                      </a:r>
                      <a:endParaRPr lang="en-US" sz="1200" b="1" dirty="0">
                        <a:latin typeface="+mn-lt"/>
                        <a:ea typeface="Calibri"/>
                        <a:cs typeface="Times New Roman"/>
                      </a:endParaRPr>
                    </a:p>
                  </a:txBody>
                  <a:tcPr marL="87086" marR="87086" anchor="ct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lumMod val="60000"/>
                        <a:lumOff val="40000"/>
                      </a:schemeClr>
                    </a:solidFill>
                  </a:tcPr>
                </a:tc>
                <a:tc>
                  <a:txBody>
                    <a:bodyPr/>
                    <a:lstStyle/>
                    <a:p>
                      <a:r>
                        <a:rPr lang="en-US" sz="1200" b="1" u="sng" dirty="0" smtClean="0">
                          <a:latin typeface="+mn-lt"/>
                          <a:hlinkClick r:id="rId4"/>
                        </a:rPr>
                        <a:t>http://www.GXS.com/products/active_applications/data_synchronization/OPEN TEXT/GXS_catalogue</a:t>
                      </a:r>
                      <a:endParaRPr lang="en-US" sz="1200" b="1" dirty="0">
                        <a:latin typeface="+mn-lt"/>
                      </a:endParaRPr>
                    </a:p>
                  </a:txBody>
                  <a:tcPr marL="87086" marR="87086"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lumMod val="60000"/>
                        <a:lumOff val="40000"/>
                      </a:schemeClr>
                    </a:solidFill>
                  </a:tcPr>
                </a:tc>
              </a:tr>
              <a:tr h="250438">
                <a:tc vMerge="1">
                  <a:txBody>
                    <a:bodyPr/>
                    <a:lstStyle/>
                    <a:p>
                      <a:endParaRPr lang="en-US"/>
                    </a:p>
                  </a:txBody>
                  <a:tcPr/>
                </a:tc>
                <a:tc>
                  <a:txBody>
                    <a:bodyPr/>
                    <a:lstStyle/>
                    <a:p>
                      <a:pPr marL="0" marR="0" algn="l">
                        <a:lnSpc>
                          <a:spcPct val="115000"/>
                        </a:lnSpc>
                        <a:spcBef>
                          <a:spcPts val="0"/>
                        </a:spcBef>
                        <a:spcAft>
                          <a:spcPts val="0"/>
                        </a:spcAft>
                      </a:pPr>
                      <a:r>
                        <a:rPr lang="en-US" sz="1200" b="1" dirty="0" smtClean="0">
                          <a:latin typeface="+mn-lt"/>
                        </a:rPr>
                        <a:t>Catalogue Log-In Page</a:t>
                      </a:r>
                      <a:endParaRPr lang="en-US" sz="1200" b="1" dirty="0">
                        <a:latin typeface="+mn-lt"/>
                        <a:ea typeface="Calibri"/>
                        <a:cs typeface="Times New Roman"/>
                      </a:endParaRPr>
                    </a:p>
                  </a:txBody>
                  <a:tcPr marL="87086" marR="87086" anchor="ct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latin typeface="+mn-lt"/>
                          <a:hlinkClick r:id="rId5"/>
                        </a:rPr>
                        <a:t>https://catalogue.GXS.com/QRSGUI/jsf/login/login.jspx</a:t>
                      </a:r>
                      <a:endParaRPr lang="en-US" sz="1200" b="1" dirty="0" smtClean="0">
                        <a:latin typeface="+mn-lt"/>
                      </a:endParaRPr>
                    </a:p>
                  </a:txBody>
                  <a:tcPr marL="87086" marR="87086"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lumMod val="60000"/>
                        <a:lumOff val="40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276623945"/>
              </p:ext>
            </p:extLst>
          </p:nvPr>
        </p:nvGraphicFramePr>
        <p:xfrm>
          <a:off x="294139" y="4267200"/>
          <a:ext cx="8610600" cy="1967346"/>
        </p:xfrm>
        <a:graphic>
          <a:graphicData uri="http://schemas.openxmlformats.org/drawingml/2006/table">
            <a:tbl>
              <a:tblPr firstRow="1" bandRow="1">
                <a:tableStyleId>{5C22544A-7EE6-4342-B048-85BDC9FD1C3A}</a:tableStyleId>
              </a:tblPr>
              <a:tblGrid>
                <a:gridCol w="4534786"/>
                <a:gridCol w="4075814"/>
              </a:tblGrid>
              <a:tr h="412866">
                <a:tc>
                  <a:txBody>
                    <a:bodyPr/>
                    <a:lstStyle/>
                    <a:p>
                      <a:r>
                        <a:rPr lang="en-US" sz="1400" b="1" dirty="0" smtClean="0">
                          <a:solidFill>
                            <a:schemeClr val="tx1"/>
                          </a:solidFill>
                        </a:rPr>
                        <a:t>Hold</a:t>
                      </a:r>
                      <a:r>
                        <a:rPr lang="en-US" sz="1400" b="1" baseline="0" dirty="0" smtClean="0">
                          <a:solidFill>
                            <a:schemeClr val="tx1"/>
                          </a:solidFill>
                        </a:rPr>
                        <a:t> Belk &amp; GXS Vendor sessions at RVCF Conference</a:t>
                      </a:r>
                      <a:endParaRPr lang="en-US" sz="1400" b="1" dirty="0">
                        <a:solidFill>
                          <a:schemeClr val="tx1"/>
                        </a:solidFill>
                      </a:endParaRPr>
                    </a:p>
                  </a:txBody>
                  <a:tcPr>
                    <a:solidFill>
                      <a:schemeClr val="accent2">
                        <a:lumMod val="60000"/>
                        <a:lumOff val="40000"/>
                      </a:schemeClr>
                    </a:solidFill>
                  </a:tcPr>
                </a:tc>
                <a:tc>
                  <a:txBody>
                    <a:bodyPr/>
                    <a:lstStyle/>
                    <a:p>
                      <a:r>
                        <a:rPr lang="en-US" sz="1400" b="1" dirty="0" smtClean="0">
                          <a:solidFill>
                            <a:schemeClr val="tx1"/>
                          </a:solidFill>
                        </a:rPr>
                        <a:t>11/8/15 - 11/11/15</a:t>
                      </a:r>
                      <a:endParaRPr lang="en-US" sz="1400" b="1" dirty="0">
                        <a:solidFill>
                          <a:schemeClr val="tx1"/>
                        </a:solidFill>
                      </a:endParaRPr>
                    </a:p>
                  </a:txBody>
                  <a:tcPr>
                    <a:solidFill>
                      <a:schemeClr val="accent2">
                        <a:lumMod val="60000"/>
                        <a:lumOff val="40000"/>
                      </a:schemeClr>
                    </a:solidFill>
                  </a:tcPr>
                </a:tc>
              </a:tr>
              <a:tr h="412866">
                <a:tc>
                  <a:txBody>
                    <a:bodyPr/>
                    <a:lstStyle/>
                    <a:p>
                      <a:r>
                        <a:rPr lang="en-US" sz="1400" b="1" dirty="0" smtClean="0">
                          <a:solidFill>
                            <a:schemeClr val="tx1"/>
                          </a:solidFill>
                        </a:rPr>
                        <a:t>Vendors</a:t>
                      </a:r>
                      <a:r>
                        <a:rPr lang="en-US" sz="1400" b="1" baseline="0" dirty="0" smtClean="0">
                          <a:solidFill>
                            <a:schemeClr val="tx1"/>
                          </a:solidFill>
                        </a:rPr>
                        <a:t> required to populate extended attributes</a:t>
                      </a:r>
                      <a:endParaRPr lang="en-US" sz="1400" b="1" dirty="0">
                        <a:solidFill>
                          <a:schemeClr val="tx1"/>
                        </a:solidFill>
                      </a:endParaRPr>
                    </a:p>
                  </a:txBody>
                  <a:tcPr>
                    <a:solidFill>
                      <a:schemeClr val="accent2">
                        <a:lumMod val="60000"/>
                        <a:lumOff val="40000"/>
                      </a:schemeClr>
                    </a:solidFill>
                  </a:tcPr>
                </a:tc>
                <a:tc>
                  <a:txBody>
                    <a:bodyPr/>
                    <a:lstStyle/>
                    <a:p>
                      <a:r>
                        <a:rPr lang="en-US" sz="1400" b="1" dirty="0" smtClean="0">
                          <a:solidFill>
                            <a:schemeClr val="tx1"/>
                          </a:solidFill>
                        </a:rPr>
                        <a:t>1/1/2016</a:t>
                      </a:r>
                      <a:endParaRPr lang="en-US" sz="1400" b="1" dirty="0">
                        <a:solidFill>
                          <a:schemeClr val="tx1"/>
                        </a:solidFill>
                      </a:endParaRPr>
                    </a:p>
                  </a:txBody>
                  <a:tcPr>
                    <a:solidFill>
                      <a:schemeClr val="accent2">
                        <a:lumMod val="60000"/>
                        <a:lumOff val="40000"/>
                      </a:schemeClr>
                    </a:solidFill>
                  </a:tcPr>
                </a:tc>
              </a:tr>
              <a:tr h="412866">
                <a:tc>
                  <a:txBody>
                    <a:bodyPr/>
                    <a:lstStyle/>
                    <a:p>
                      <a:r>
                        <a:rPr lang="en-US" sz="1400" b="1" dirty="0" smtClean="0">
                          <a:solidFill>
                            <a:schemeClr val="tx1"/>
                          </a:solidFill>
                        </a:rPr>
                        <a:t>Hold</a:t>
                      </a:r>
                      <a:r>
                        <a:rPr lang="en-US" sz="1400" b="1" baseline="0" dirty="0" smtClean="0">
                          <a:solidFill>
                            <a:schemeClr val="tx1"/>
                          </a:solidFill>
                        </a:rPr>
                        <a:t> Belk &amp; GXS Vendor sessions at RVCF Conference</a:t>
                      </a:r>
                      <a:endParaRPr lang="en-US" sz="1400" b="1" dirty="0">
                        <a:solidFill>
                          <a:schemeClr val="tx1"/>
                        </a:solidFill>
                      </a:endParaRPr>
                    </a:p>
                  </a:txBody>
                  <a:tcPr>
                    <a:solidFill>
                      <a:schemeClr val="accent2">
                        <a:lumMod val="60000"/>
                        <a:lumOff val="40000"/>
                      </a:schemeClr>
                    </a:solidFill>
                  </a:tcPr>
                </a:tc>
                <a:tc>
                  <a:txBody>
                    <a:bodyPr/>
                    <a:lstStyle/>
                    <a:p>
                      <a:r>
                        <a:rPr lang="en-US" sz="1400" b="1" dirty="0" smtClean="0">
                          <a:solidFill>
                            <a:schemeClr val="tx1"/>
                          </a:solidFill>
                        </a:rPr>
                        <a:t>11/8/15 - 11/11/15</a:t>
                      </a:r>
                      <a:endParaRPr lang="en-US" sz="1400" b="1" dirty="0">
                        <a:solidFill>
                          <a:schemeClr val="tx1"/>
                        </a:solidFill>
                      </a:endParaRPr>
                    </a:p>
                  </a:txBody>
                  <a:tcPr>
                    <a:solidFill>
                      <a:schemeClr val="accent2">
                        <a:lumMod val="60000"/>
                        <a:lumOff val="40000"/>
                      </a:schemeClr>
                    </a:solidFill>
                  </a:tcPr>
                </a:tc>
              </a:tr>
              <a:tr h="412866">
                <a:tc>
                  <a:txBody>
                    <a:bodyPr/>
                    <a:lstStyle/>
                    <a:p>
                      <a:r>
                        <a:rPr lang="en-US" sz="1400" b="1" dirty="0" smtClean="0">
                          <a:solidFill>
                            <a:schemeClr val="tx1"/>
                          </a:solidFill>
                        </a:rPr>
                        <a:t>Monitor vendor attribute</a:t>
                      </a:r>
                      <a:r>
                        <a:rPr lang="en-US" sz="1400" b="1" baseline="0" dirty="0" smtClean="0">
                          <a:solidFill>
                            <a:schemeClr val="tx1"/>
                          </a:solidFill>
                        </a:rPr>
                        <a:t> population in GXS and following up with vendors with missing attributes</a:t>
                      </a:r>
                      <a:endParaRPr lang="en-US" sz="1400" b="1" dirty="0">
                        <a:solidFill>
                          <a:schemeClr val="tx1"/>
                        </a:solidFill>
                      </a:endParaRPr>
                    </a:p>
                  </a:txBody>
                  <a:tcPr>
                    <a:solidFill>
                      <a:schemeClr val="accent2">
                        <a:lumMod val="60000"/>
                        <a:lumOff val="40000"/>
                      </a:schemeClr>
                    </a:solidFill>
                  </a:tcPr>
                </a:tc>
                <a:tc>
                  <a:txBody>
                    <a:bodyPr/>
                    <a:lstStyle/>
                    <a:p>
                      <a:r>
                        <a:rPr lang="en-US" sz="1400" b="1" baseline="0" dirty="0" smtClean="0">
                          <a:solidFill>
                            <a:schemeClr val="tx1"/>
                          </a:solidFill>
                        </a:rPr>
                        <a:t>January 2016 - June 2016</a:t>
                      </a:r>
                      <a:endParaRPr lang="en-US" sz="1400" b="1" dirty="0">
                        <a:solidFill>
                          <a:schemeClr val="tx1"/>
                        </a:solidFill>
                      </a:endParaRPr>
                    </a:p>
                  </a:txBody>
                  <a:tcPr>
                    <a:solidFill>
                      <a:schemeClr val="accent2">
                        <a:lumMod val="60000"/>
                        <a:lumOff val="40000"/>
                      </a:schemeClr>
                    </a:solidFill>
                  </a:tcPr>
                </a:tc>
              </a:tr>
            </a:tbl>
          </a:graphicData>
        </a:graphic>
      </p:graphicFrame>
      <p:sp>
        <p:nvSpPr>
          <p:cNvPr id="6" name="Title 1"/>
          <p:cNvSpPr txBox="1">
            <a:spLocks/>
          </p:cNvSpPr>
          <p:nvPr/>
        </p:nvSpPr>
        <p:spPr bwMode="auto">
          <a:xfrm>
            <a:off x="489969" y="3124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baseline="0">
                <a:solidFill>
                  <a:schemeClr val="accent1"/>
                </a:solidFill>
                <a:latin typeface="+mj-lt"/>
                <a:ea typeface="ＭＳ Ｐゴシック" charset="0"/>
                <a:cs typeface="Aller" pitchFamily="2" charset="0"/>
              </a:defRPr>
            </a:lvl1pPr>
            <a:lvl2pPr algn="l" rtl="0" eaLnBrk="1" fontAlgn="base" hangingPunct="1">
              <a:spcBef>
                <a:spcPct val="0"/>
              </a:spcBef>
              <a:spcAft>
                <a:spcPct val="0"/>
              </a:spcAft>
              <a:defRPr sz="3200">
                <a:solidFill>
                  <a:schemeClr val="accent1"/>
                </a:solidFill>
                <a:latin typeface="AllerMod Regular" charset="0"/>
                <a:ea typeface="ＭＳ Ｐゴシック" charset="0"/>
              </a:defRPr>
            </a:lvl2pPr>
            <a:lvl3pPr algn="l" rtl="0" eaLnBrk="1" fontAlgn="base" hangingPunct="1">
              <a:spcBef>
                <a:spcPct val="0"/>
              </a:spcBef>
              <a:spcAft>
                <a:spcPct val="0"/>
              </a:spcAft>
              <a:defRPr sz="3200">
                <a:solidFill>
                  <a:schemeClr val="accent1"/>
                </a:solidFill>
                <a:latin typeface="AllerMod Regular" charset="0"/>
                <a:ea typeface="ＭＳ Ｐゴシック" charset="0"/>
              </a:defRPr>
            </a:lvl3pPr>
            <a:lvl4pPr algn="l" rtl="0" eaLnBrk="1" fontAlgn="base" hangingPunct="1">
              <a:spcBef>
                <a:spcPct val="0"/>
              </a:spcBef>
              <a:spcAft>
                <a:spcPct val="0"/>
              </a:spcAft>
              <a:defRPr sz="3200">
                <a:solidFill>
                  <a:schemeClr val="accent1"/>
                </a:solidFill>
                <a:latin typeface="AllerMod Regular" charset="0"/>
                <a:ea typeface="ＭＳ Ｐゴシック" charset="0"/>
              </a:defRPr>
            </a:lvl4pPr>
            <a:lvl5pPr algn="l" rtl="0" eaLnBrk="1" fontAlgn="base" hangingPunct="1">
              <a:spcBef>
                <a:spcPct val="0"/>
              </a:spcBef>
              <a:spcAft>
                <a:spcPct val="0"/>
              </a:spcAft>
              <a:defRPr sz="3200">
                <a:solidFill>
                  <a:schemeClr val="accent1"/>
                </a:solidFill>
                <a:latin typeface="AllerMod Regular" charset="0"/>
                <a:ea typeface="ＭＳ Ｐゴシック" charset="0"/>
              </a:defRPr>
            </a:lvl5pPr>
            <a:lvl6pPr marL="457200" algn="l" rtl="0" eaLnBrk="1" fontAlgn="base" hangingPunct="1">
              <a:spcBef>
                <a:spcPct val="0"/>
              </a:spcBef>
              <a:spcAft>
                <a:spcPct val="0"/>
              </a:spcAft>
              <a:defRPr sz="3200">
                <a:solidFill>
                  <a:schemeClr val="accent1"/>
                </a:solidFill>
                <a:latin typeface="AllerMod Regular" charset="0"/>
                <a:ea typeface="ＭＳ Ｐゴシック" charset="0"/>
              </a:defRPr>
            </a:lvl6pPr>
            <a:lvl7pPr marL="914400" algn="l" rtl="0" eaLnBrk="1" fontAlgn="base" hangingPunct="1">
              <a:spcBef>
                <a:spcPct val="0"/>
              </a:spcBef>
              <a:spcAft>
                <a:spcPct val="0"/>
              </a:spcAft>
              <a:defRPr sz="3200">
                <a:solidFill>
                  <a:schemeClr val="accent1"/>
                </a:solidFill>
                <a:latin typeface="AllerMod Regular" charset="0"/>
                <a:ea typeface="ＭＳ Ｐゴシック" charset="0"/>
              </a:defRPr>
            </a:lvl7pPr>
            <a:lvl8pPr marL="1371600" algn="l" rtl="0" eaLnBrk="1" fontAlgn="base" hangingPunct="1">
              <a:spcBef>
                <a:spcPct val="0"/>
              </a:spcBef>
              <a:spcAft>
                <a:spcPct val="0"/>
              </a:spcAft>
              <a:defRPr sz="3200">
                <a:solidFill>
                  <a:schemeClr val="accent1"/>
                </a:solidFill>
                <a:latin typeface="AllerMod Regular" charset="0"/>
                <a:ea typeface="ＭＳ Ｐゴシック" charset="0"/>
              </a:defRPr>
            </a:lvl8pPr>
            <a:lvl9pPr marL="1828800" algn="l" rtl="0" eaLnBrk="1" fontAlgn="base" hangingPunct="1">
              <a:spcBef>
                <a:spcPct val="0"/>
              </a:spcBef>
              <a:spcAft>
                <a:spcPct val="0"/>
              </a:spcAft>
              <a:defRPr sz="3200">
                <a:solidFill>
                  <a:schemeClr val="accent1"/>
                </a:solidFill>
                <a:latin typeface="AllerMod Regular" charset="0"/>
                <a:ea typeface="ＭＳ Ｐゴシック" charset="0"/>
              </a:defRPr>
            </a:lvl9pPr>
          </a:lstStyle>
          <a:p>
            <a:pPr algn="ctr"/>
            <a:r>
              <a:rPr lang="en-US" dirty="0" smtClean="0"/>
              <a:t>Important dates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15310143"/>
              </p:ext>
            </p:extLst>
          </p:nvPr>
        </p:nvGraphicFramePr>
        <p:xfrm>
          <a:off x="294139" y="3886200"/>
          <a:ext cx="8610600" cy="412866"/>
        </p:xfrm>
        <a:graphic>
          <a:graphicData uri="http://schemas.openxmlformats.org/drawingml/2006/table">
            <a:tbl>
              <a:tblPr firstRow="1" bandRow="1">
                <a:tableStyleId>{5C22544A-7EE6-4342-B048-85BDC9FD1C3A}</a:tableStyleId>
              </a:tblPr>
              <a:tblGrid>
                <a:gridCol w="4534786"/>
                <a:gridCol w="4075814"/>
              </a:tblGrid>
              <a:tr h="412866">
                <a:tc>
                  <a:txBody>
                    <a:bodyPr/>
                    <a:lstStyle/>
                    <a:p>
                      <a:pPr algn="ctr"/>
                      <a:r>
                        <a:rPr lang="en-US" dirty="0" smtClean="0"/>
                        <a:t>Action</a:t>
                      </a:r>
                      <a:endParaRPr lang="en-US" dirty="0"/>
                    </a:p>
                  </a:txBody>
                  <a:tcPr/>
                </a:tc>
                <a:tc>
                  <a:txBody>
                    <a:bodyPr/>
                    <a:lstStyle/>
                    <a:p>
                      <a:pPr algn="ctr"/>
                      <a:r>
                        <a:rPr lang="en-US" dirty="0" smtClean="0"/>
                        <a:t>Date</a:t>
                      </a:r>
                      <a:endParaRPr lang="en-US" dirty="0"/>
                    </a:p>
                  </a:txBody>
                  <a:tcPr/>
                </a:tc>
              </a:tr>
            </a:tbl>
          </a:graphicData>
        </a:graphic>
      </p:graphicFrame>
    </p:spTree>
    <p:extLst>
      <p:ext uri="{BB962C8B-B14F-4D97-AF65-F5344CB8AC3E}">
        <p14:creationId xmlns:p14="http://schemas.microsoft.com/office/powerpoint/2010/main" val="1670566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6856" y="228601"/>
            <a:ext cx="8229600" cy="990599"/>
          </a:xfrm>
        </p:spPr>
        <p:txBody>
          <a:bodyPr/>
          <a:lstStyle/>
          <a:p>
            <a:r>
              <a:rPr lang="en-US" dirty="0" smtClean="0"/>
              <a:t>Introductions</a:t>
            </a:r>
            <a:endParaRPr lang="en-US" dirty="0"/>
          </a:p>
        </p:txBody>
      </p:sp>
      <p:sp>
        <p:nvSpPr>
          <p:cNvPr id="3" name="TextBox 2"/>
          <p:cNvSpPr txBox="1"/>
          <p:nvPr/>
        </p:nvSpPr>
        <p:spPr>
          <a:xfrm>
            <a:off x="838200" y="1096863"/>
            <a:ext cx="6934200" cy="5663089"/>
          </a:xfrm>
          <a:prstGeom prst="rect">
            <a:avLst/>
          </a:prstGeom>
          <a:noFill/>
        </p:spPr>
        <p:txBody>
          <a:bodyPr wrap="square" rtlCol="0">
            <a:spAutoFit/>
          </a:bodyPr>
          <a:lstStyle/>
          <a:p>
            <a:pPr lvl="2" algn="ctr"/>
            <a:endParaRPr lang="en-US" sz="1600" dirty="0"/>
          </a:p>
          <a:p>
            <a:pPr marL="742950" lvl="1" indent="-285750" algn="ctr">
              <a:buFont typeface="Wingdings" panose="05000000000000000000" pitchFamily="2" charset="2"/>
              <a:buChar char="v"/>
            </a:pPr>
            <a:endParaRPr lang="en-US" sz="1600" dirty="0" smtClean="0"/>
          </a:p>
          <a:p>
            <a:pPr marL="742950" lvl="1" indent="-285750" algn="ctr">
              <a:buFont typeface="Wingdings" panose="05000000000000000000" pitchFamily="2" charset="2"/>
              <a:buChar char="v"/>
            </a:pPr>
            <a:endParaRPr lang="en-US" sz="1600" dirty="0" smtClean="0"/>
          </a:p>
          <a:p>
            <a:pPr marL="742950" lvl="1" indent="-285750" algn="ctr">
              <a:buFont typeface="Wingdings" panose="05000000000000000000" pitchFamily="2" charset="2"/>
              <a:buChar char="v"/>
            </a:pPr>
            <a:endParaRPr lang="en-US" sz="1400" dirty="0" smtClean="0"/>
          </a:p>
          <a:p>
            <a:pPr lvl="1"/>
            <a:endParaRPr lang="en-US" sz="1400" dirty="0"/>
          </a:p>
          <a:p>
            <a:pPr marL="742950" lvl="1" indent="-285750">
              <a:buFont typeface="Wingdings" panose="05000000000000000000" pitchFamily="2" charset="2"/>
              <a:buChar char="v"/>
            </a:pPr>
            <a:endParaRPr lang="en-US" b="1" dirty="0" smtClean="0"/>
          </a:p>
          <a:p>
            <a:pPr marL="742950" lvl="1" indent="-285750">
              <a:buFont typeface="Wingdings" panose="05000000000000000000" pitchFamily="2" charset="2"/>
              <a:buChar char="v"/>
            </a:pPr>
            <a:r>
              <a:rPr lang="en-US" b="1" dirty="0" smtClean="0"/>
              <a:t>Colleen McCarthy</a:t>
            </a:r>
            <a:r>
              <a:rPr lang="en-US" b="1" dirty="0"/>
              <a:t>-</a:t>
            </a:r>
            <a:r>
              <a:rPr lang="en-US" dirty="0" smtClean="0"/>
              <a:t> Vice President, Data Governance</a:t>
            </a:r>
          </a:p>
          <a:p>
            <a:pPr marL="742950" lvl="1" indent="-285750">
              <a:buFont typeface="Wingdings" panose="05000000000000000000" pitchFamily="2" charset="2"/>
              <a:buChar char="v"/>
            </a:pPr>
            <a:r>
              <a:rPr lang="en-US" b="1" dirty="0" smtClean="0"/>
              <a:t>Audra Atkinson -  </a:t>
            </a:r>
            <a:r>
              <a:rPr lang="en-US" dirty="0" smtClean="0"/>
              <a:t>Director, Merchandise Operation</a:t>
            </a:r>
            <a:r>
              <a:rPr lang="en-US" b="1" dirty="0" smtClean="0"/>
              <a:t>	</a:t>
            </a:r>
            <a:endParaRPr lang="en-US" b="1" dirty="0"/>
          </a:p>
          <a:p>
            <a:pPr marL="742950" lvl="1" indent="-285750">
              <a:buFont typeface="Wingdings" panose="05000000000000000000" pitchFamily="2" charset="2"/>
              <a:buChar char="v"/>
            </a:pPr>
            <a:r>
              <a:rPr lang="en-US" b="1" dirty="0" smtClean="0"/>
              <a:t>Vanessa </a:t>
            </a:r>
            <a:r>
              <a:rPr lang="en-US" b="1" dirty="0" err="1" smtClean="0"/>
              <a:t>Maybury</a:t>
            </a:r>
            <a:r>
              <a:rPr lang="en-US" b="1" dirty="0" smtClean="0"/>
              <a:t>- </a:t>
            </a:r>
            <a:r>
              <a:rPr lang="en-US" dirty="0" smtClean="0"/>
              <a:t>Director, </a:t>
            </a:r>
            <a:r>
              <a:rPr lang="en-US" dirty="0"/>
              <a:t>Digital Content </a:t>
            </a:r>
            <a:endParaRPr lang="en-US" dirty="0" smtClean="0"/>
          </a:p>
          <a:p>
            <a:pPr marL="742950" lvl="1" indent="-285750">
              <a:buFont typeface="Wingdings" panose="05000000000000000000" pitchFamily="2" charset="2"/>
              <a:buChar char="v"/>
            </a:pPr>
            <a:r>
              <a:rPr lang="en-US" b="1" dirty="0"/>
              <a:t>Meredith McBride </a:t>
            </a:r>
            <a:r>
              <a:rPr lang="en-US" b="1" dirty="0" smtClean="0"/>
              <a:t>– </a:t>
            </a:r>
            <a:r>
              <a:rPr lang="en-US" dirty="0" smtClean="0"/>
              <a:t>Director, </a:t>
            </a:r>
            <a:r>
              <a:rPr lang="en-US" dirty="0"/>
              <a:t>Data Governance</a:t>
            </a:r>
            <a:endParaRPr lang="en-US" b="1" dirty="0"/>
          </a:p>
          <a:p>
            <a:pPr lvl="1"/>
            <a:endParaRPr lang="en-US" dirty="0"/>
          </a:p>
          <a:p>
            <a:pPr marL="742950" lvl="1" indent="-285750">
              <a:buFont typeface="Wingdings" panose="05000000000000000000" pitchFamily="2" charset="2"/>
              <a:buChar char="v"/>
            </a:pPr>
            <a:endParaRPr lang="en-US" dirty="0"/>
          </a:p>
          <a:p>
            <a:pPr marL="742950" lvl="1" indent="-285750">
              <a:buFont typeface="Wingdings" panose="05000000000000000000" pitchFamily="2" charset="2"/>
              <a:buChar char="v"/>
            </a:pPr>
            <a:endParaRPr lang="en-US" dirty="0"/>
          </a:p>
          <a:p>
            <a:pPr marL="742950" lvl="1" indent="-285750">
              <a:buFont typeface="Wingdings" panose="05000000000000000000" pitchFamily="2" charset="2"/>
              <a:buChar char="v"/>
            </a:pPr>
            <a:endParaRPr lang="en-US" dirty="0"/>
          </a:p>
          <a:p>
            <a:pPr lvl="1"/>
            <a:endParaRPr lang="en-US" dirty="0"/>
          </a:p>
          <a:p>
            <a:pPr lvl="1"/>
            <a:endParaRPr lang="en-US" dirty="0" smtClean="0"/>
          </a:p>
          <a:p>
            <a:pPr marL="742950" lvl="1" indent="-285750">
              <a:buFont typeface="Wingdings" panose="05000000000000000000" pitchFamily="2" charset="2"/>
              <a:buChar char="v"/>
            </a:pPr>
            <a:r>
              <a:rPr lang="en-US" b="1" dirty="0" smtClean="0"/>
              <a:t>Jake Divjak</a:t>
            </a:r>
            <a:r>
              <a:rPr lang="en-US" dirty="0" smtClean="0"/>
              <a:t>– </a:t>
            </a:r>
            <a:r>
              <a:rPr lang="en-US" dirty="0"/>
              <a:t>Customer </a:t>
            </a:r>
            <a:r>
              <a:rPr lang="en-US" dirty="0" smtClean="0"/>
              <a:t>Manager</a:t>
            </a:r>
            <a:endParaRPr lang="en-US" b="1" dirty="0"/>
          </a:p>
          <a:p>
            <a:pPr marL="742950" lvl="1" indent="-285750">
              <a:buFont typeface="Wingdings" panose="05000000000000000000" pitchFamily="2" charset="2"/>
              <a:buChar char="v"/>
            </a:pPr>
            <a:r>
              <a:rPr lang="en-US" b="1" dirty="0"/>
              <a:t>Don Wiener </a:t>
            </a:r>
            <a:r>
              <a:rPr lang="en-US" dirty="0"/>
              <a:t>– </a:t>
            </a:r>
            <a:r>
              <a:rPr lang="en-US" dirty="0" smtClean="0"/>
              <a:t>Director, </a:t>
            </a:r>
            <a:r>
              <a:rPr lang="en-US" dirty="0"/>
              <a:t>Retail </a:t>
            </a:r>
            <a:r>
              <a:rPr lang="en-US" dirty="0" smtClean="0"/>
              <a:t>Accounts</a:t>
            </a:r>
          </a:p>
          <a:p>
            <a:pPr lvl="1"/>
            <a:endParaRPr lang="en-US" sz="1600" dirty="0" smtClean="0"/>
          </a:p>
          <a:p>
            <a:pPr lvl="1"/>
            <a:endParaRPr lang="en-US" dirty="0" smtClean="0"/>
          </a:p>
          <a:p>
            <a:pPr marL="1200150" lvl="2" indent="-285750">
              <a:buFont typeface="Arial" panose="020B0604020202020204" pitchFamily="34" charset="0"/>
              <a:buChar char="•"/>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90180"/>
            <a:ext cx="4953000" cy="751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95400"/>
            <a:ext cx="1905000" cy="10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010558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0968" y="-747464"/>
            <a:ext cx="3960440" cy="246221"/>
          </a:xfrm>
          <a:prstGeom prst="rect">
            <a:avLst/>
          </a:prstGeom>
          <a:noFill/>
        </p:spPr>
        <p:txBody>
          <a:bodyPr wrap="square" rtlCol="0">
            <a:spAutoFit/>
          </a:bodyPr>
          <a:lstStyle/>
          <a:p>
            <a:r>
              <a:rPr lang="en-US" sz="1000" dirty="0" smtClean="0"/>
              <a:t>.</a:t>
            </a:r>
            <a:endParaRPr lang="en-US" sz="1000" dirty="0"/>
          </a:p>
        </p:txBody>
      </p:sp>
      <p:sp>
        <p:nvSpPr>
          <p:cNvPr id="8" name="TextBox 7"/>
          <p:cNvSpPr txBox="1"/>
          <p:nvPr/>
        </p:nvSpPr>
        <p:spPr>
          <a:xfrm>
            <a:off x="1676400" y="1066800"/>
            <a:ext cx="6096000" cy="2677656"/>
          </a:xfrm>
          <a:prstGeom prst="rect">
            <a:avLst/>
          </a:prstGeom>
          <a:noFill/>
        </p:spPr>
        <p:txBody>
          <a:bodyPr wrap="square" rtlCol="0">
            <a:spAutoFit/>
          </a:bodyPr>
          <a:lstStyle/>
          <a:p>
            <a:pPr algn="ctr"/>
            <a:r>
              <a:rPr lang="en-US" sz="2400" b="1" dirty="0" smtClean="0">
                <a:latin typeface="+mj-lt"/>
              </a:rPr>
              <a:t>Meet with Belk</a:t>
            </a:r>
          </a:p>
          <a:p>
            <a:pPr algn="ctr"/>
            <a:r>
              <a:rPr lang="en-US" sz="2400" b="1" dirty="0" smtClean="0">
                <a:latin typeface="+mj-lt"/>
              </a:rPr>
              <a:t>RVCF Annual Fall Conference</a:t>
            </a:r>
          </a:p>
          <a:p>
            <a:pPr algn="ctr"/>
            <a:endParaRPr lang="en-US" sz="2400" b="1" dirty="0" smtClean="0">
              <a:latin typeface="+mj-lt"/>
            </a:endParaRPr>
          </a:p>
          <a:p>
            <a:pPr algn="ctr"/>
            <a:r>
              <a:rPr lang="en-US" sz="2400" b="1" smtClean="0">
                <a:latin typeface="+mj-lt"/>
              </a:rPr>
              <a:t>November 8-11</a:t>
            </a:r>
            <a:endParaRPr lang="en-US" sz="2400" b="1" dirty="0" smtClean="0">
              <a:latin typeface="+mj-lt"/>
            </a:endParaRPr>
          </a:p>
          <a:p>
            <a:pPr algn="ctr"/>
            <a:r>
              <a:rPr lang="en-US" sz="2400" b="1" dirty="0" smtClean="0">
                <a:latin typeface="+mj-lt"/>
              </a:rPr>
              <a:t>Scottsdale, AZ</a:t>
            </a:r>
          </a:p>
          <a:p>
            <a:pPr algn="ctr"/>
            <a:endParaRPr lang="en-US" sz="2400" b="1" dirty="0">
              <a:solidFill>
                <a:schemeClr val="accent1">
                  <a:lumMod val="75000"/>
                </a:schemeClr>
              </a:solidFill>
              <a:latin typeface="+mj-lt"/>
            </a:endParaRPr>
          </a:p>
          <a:p>
            <a:endParaRPr lang="en-US" sz="2400" b="1" dirty="0">
              <a:solidFill>
                <a:srgbClr val="0072AA"/>
              </a:solidFill>
              <a:latin typeface="+mj-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3" y="152399"/>
            <a:ext cx="1905000" cy="10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dwiener\Pictures\RVCF Fall 20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352800"/>
            <a:ext cx="59436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6086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0"/>
            <a:ext cx="4734912" cy="5029200"/>
          </a:xfrm>
        </p:spPr>
        <p:txBody>
          <a:bodyPr/>
          <a:lstStyle/>
          <a:p>
            <a:pPr marL="44450" indent="0">
              <a:buNone/>
            </a:pPr>
            <a:r>
              <a:rPr lang="en-US" sz="1800" dirty="0" smtClean="0"/>
              <a:t>Belk’s Extended Attribute Letter</a:t>
            </a:r>
            <a:endParaRPr lang="en-US" sz="1800" dirty="0"/>
          </a:p>
          <a:p>
            <a:pPr lvl="1">
              <a:buClr>
                <a:srgbClr val="00A389"/>
              </a:buClr>
              <a:buFont typeface="Wingdings" panose="05000000000000000000" pitchFamily="2" charset="2"/>
              <a:buChar char="Ø"/>
            </a:pPr>
            <a:r>
              <a:rPr lang="en-US" sz="1400" dirty="0" smtClean="0">
                <a:hlinkClick r:id="rId2"/>
              </a:rPr>
              <a:t>http://www.gxs.com/belk</a:t>
            </a:r>
            <a:r>
              <a:rPr lang="en-US" sz="1200" dirty="0" smtClean="0"/>
              <a:t>	</a:t>
            </a:r>
            <a:endParaRPr lang="en-US" sz="1200" dirty="0"/>
          </a:p>
          <a:p>
            <a:pPr marL="44450" indent="0">
              <a:buNone/>
            </a:pPr>
            <a:r>
              <a:rPr lang="en-US" sz="1800" dirty="0" smtClean="0"/>
              <a:t>OpenText/GXS Informational Landing Page for Belk:</a:t>
            </a:r>
          </a:p>
          <a:p>
            <a:pPr lvl="1">
              <a:buClr>
                <a:srgbClr val="00A389"/>
              </a:buClr>
              <a:buFont typeface="Wingdings" panose="05000000000000000000" pitchFamily="2" charset="2"/>
              <a:buChar char="Ø"/>
            </a:pPr>
            <a:r>
              <a:rPr lang="en-US" sz="1400" dirty="0">
                <a:hlinkClick r:id="rId2"/>
              </a:rPr>
              <a:t>http://www.gxs.com/belk</a:t>
            </a:r>
            <a:r>
              <a:rPr lang="en-US" sz="1200" dirty="0"/>
              <a:t>	</a:t>
            </a:r>
          </a:p>
          <a:p>
            <a:pPr marL="44450" indent="0">
              <a:buNone/>
            </a:pPr>
            <a:r>
              <a:rPr lang="en-US" sz="1800" dirty="0" smtClean="0"/>
              <a:t>OpenText/GXS Extended Attribute and Image informational page</a:t>
            </a:r>
          </a:p>
          <a:p>
            <a:pPr lvl="1">
              <a:buClr>
                <a:srgbClr val="00A389"/>
              </a:buClr>
              <a:buFont typeface="Wingdings" panose="05000000000000000000" pitchFamily="2" charset="2"/>
              <a:buChar char="Ø"/>
            </a:pPr>
            <a:r>
              <a:rPr lang="en-US" sz="1400" dirty="0" smtClean="0">
                <a:hlinkClick r:id="rId3"/>
              </a:rPr>
              <a:t>http</a:t>
            </a:r>
            <a:r>
              <a:rPr lang="en-US" sz="1400" dirty="0">
                <a:hlinkClick r:id="rId3"/>
              </a:rPr>
              <a:t>://</a:t>
            </a:r>
            <a:r>
              <a:rPr lang="en-US" sz="1400" dirty="0" smtClean="0">
                <a:hlinkClick r:id="rId3"/>
              </a:rPr>
              <a:t>www.gxs.com/catalogue_extended_attributes</a:t>
            </a:r>
            <a:endParaRPr lang="en-US" sz="1400" dirty="0"/>
          </a:p>
          <a:p>
            <a:pPr marL="44450" indent="0">
              <a:buNone/>
            </a:pPr>
            <a:r>
              <a:rPr lang="en-US" sz="1800" dirty="0" smtClean="0"/>
              <a:t>OpenText/GXS Active Catalogue Documentation</a:t>
            </a:r>
          </a:p>
          <a:p>
            <a:pPr lvl="1">
              <a:buClr>
                <a:srgbClr val="00A389"/>
              </a:buClr>
              <a:buFont typeface="Wingdings" panose="05000000000000000000" pitchFamily="2" charset="2"/>
              <a:buChar char="Ø"/>
            </a:pPr>
            <a:r>
              <a:rPr lang="en-US" sz="1400" dirty="0">
                <a:hlinkClick r:id="rId4"/>
              </a:rPr>
              <a:t>https://</a:t>
            </a:r>
            <a:r>
              <a:rPr lang="en-US" sz="1400" dirty="0" smtClean="0">
                <a:hlinkClick r:id="rId4"/>
              </a:rPr>
              <a:t>catalogue.gxs.com/QRSGUI/jsf/login/login.jspx</a:t>
            </a:r>
            <a:endParaRPr lang="en-US" sz="1400" dirty="0" smtClean="0"/>
          </a:p>
          <a:p>
            <a:pPr marL="44450" indent="0">
              <a:buNone/>
            </a:pPr>
            <a:r>
              <a:rPr lang="en-US" sz="1400" b="1" i="1" dirty="0" smtClean="0">
                <a:solidFill>
                  <a:srgbClr val="FF0000"/>
                </a:solidFill>
              </a:rPr>
              <a:t>* </a:t>
            </a:r>
            <a:r>
              <a:rPr lang="en-US" sz="1400" dirty="0" smtClean="0"/>
              <a:t>Updated documentation  under  ‘Product Documentation” in GXS Catalogue UI</a:t>
            </a:r>
          </a:p>
          <a:p>
            <a:pPr marL="44450" lvl="1" indent="0">
              <a:spcBef>
                <a:spcPts val="1200"/>
              </a:spcBef>
              <a:buNone/>
            </a:pPr>
            <a:r>
              <a:rPr lang="en-US" sz="1400" b="1" i="1" dirty="0" smtClean="0">
                <a:solidFill>
                  <a:srgbClr val="FF0000"/>
                </a:solidFill>
              </a:rPr>
              <a:t>* </a:t>
            </a:r>
            <a:r>
              <a:rPr lang="en-US" sz="1400" b="1" i="1" dirty="0" smtClean="0"/>
              <a:t>FAQ </a:t>
            </a:r>
            <a:r>
              <a:rPr lang="en-US" sz="1400" b="1" i="1" dirty="0" smtClean="0">
                <a:solidFill>
                  <a:srgbClr val="FF0000"/>
                </a:solidFill>
              </a:rPr>
              <a:t> </a:t>
            </a:r>
            <a:r>
              <a:rPr lang="en-US" sz="1400" i="1" dirty="0" smtClean="0"/>
              <a:t>can be found at http</a:t>
            </a:r>
            <a:r>
              <a:rPr lang="en-US" sz="1400" i="1" dirty="0"/>
              <a:t>://</a:t>
            </a:r>
            <a:r>
              <a:rPr lang="en-US" sz="1400" i="1" dirty="0" smtClean="0"/>
              <a:t>www.gxs.com/Belk</a:t>
            </a:r>
            <a:endParaRPr lang="en-US" sz="1400" i="1" dirty="0"/>
          </a:p>
          <a:p>
            <a:pPr marL="44450" indent="0">
              <a:buNone/>
            </a:pPr>
            <a:endParaRPr lang="en-US" sz="800" b="1" i="1" u="sng" dirty="0" smtClean="0">
              <a:solidFill>
                <a:srgbClr val="FF0000"/>
              </a:solidFill>
            </a:endParaRPr>
          </a:p>
          <a:p>
            <a:pPr marL="319088" lvl="1" indent="0">
              <a:buNone/>
            </a:pPr>
            <a:endParaRPr lang="en-US" sz="800" dirty="0"/>
          </a:p>
        </p:txBody>
      </p:sp>
      <p:sp>
        <p:nvSpPr>
          <p:cNvPr id="9" name="Rectangle 8"/>
          <p:cNvSpPr/>
          <p:nvPr/>
        </p:nvSpPr>
        <p:spPr bwMode="auto">
          <a:xfrm>
            <a:off x="4811112" y="977462"/>
            <a:ext cx="4104288" cy="146093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600" b="1" dirty="0" smtClean="0"/>
              <a:t>OpenText </a:t>
            </a:r>
            <a:r>
              <a:rPr lang="en-US" sz="1600" b="1" dirty="0"/>
              <a:t>Active </a:t>
            </a:r>
            <a:r>
              <a:rPr lang="en-US" sz="1600" b="1" dirty="0" smtClean="0"/>
              <a:t>Catalogue Support: </a:t>
            </a:r>
            <a:endParaRPr lang="en-US" sz="1600" b="1" dirty="0"/>
          </a:p>
          <a:p>
            <a:pPr algn="ctr"/>
            <a:r>
              <a:rPr lang="en-US" sz="1600" b="1" dirty="0">
                <a:solidFill>
                  <a:srgbClr val="0072AA"/>
                </a:solidFill>
              </a:rPr>
              <a:t>1-800-334-2255 Options </a:t>
            </a:r>
            <a:r>
              <a:rPr lang="en-US" sz="1600" b="1" dirty="0" smtClean="0">
                <a:solidFill>
                  <a:srgbClr val="0072AA"/>
                </a:solidFill>
              </a:rPr>
              <a:t>2,5,2</a:t>
            </a:r>
            <a:endParaRPr lang="en-US" sz="1600" b="1" dirty="0">
              <a:solidFill>
                <a:srgbClr val="0072AA"/>
              </a:solidFill>
            </a:endParaRPr>
          </a:p>
          <a:p>
            <a:pPr algn="ctr"/>
            <a:r>
              <a:rPr lang="en-US" sz="1600" b="1" i="1" dirty="0" smtClean="0">
                <a:solidFill>
                  <a:srgbClr val="FF0000"/>
                </a:solidFill>
              </a:rPr>
              <a:t>or</a:t>
            </a:r>
            <a:endParaRPr lang="en-US" sz="1600" b="1" i="1" dirty="0"/>
          </a:p>
          <a:p>
            <a:pPr algn="ctr"/>
            <a:r>
              <a:rPr lang="en-US" sz="1600" b="1" dirty="0"/>
              <a:t> Email Catalog Customer </a:t>
            </a:r>
            <a:r>
              <a:rPr lang="en-US" sz="1600" b="1" dirty="0" smtClean="0"/>
              <a:t>Support: </a:t>
            </a:r>
            <a:r>
              <a:rPr lang="en-US" sz="1600" dirty="0" smtClean="0">
                <a:solidFill>
                  <a:srgbClr val="0072AA"/>
                </a:solidFill>
              </a:rPr>
              <a:t>cataloguesupport@opentext.com</a:t>
            </a:r>
            <a:r>
              <a:rPr lang="en-US" sz="1600" b="1" dirty="0" smtClean="0"/>
              <a:t> </a:t>
            </a:r>
            <a:endParaRPr lang="en-US" sz="1600" b="1" dirty="0"/>
          </a:p>
        </p:txBody>
      </p:sp>
      <p:sp>
        <p:nvSpPr>
          <p:cNvPr id="10" name="Title 1"/>
          <p:cNvSpPr>
            <a:spLocks noGrp="1"/>
          </p:cNvSpPr>
          <p:nvPr>
            <p:ph type="title"/>
          </p:nvPr>
        </p:nvSpPr>
        <p:spPr>
          <a:xfrm>
            <a:off x="457200" y="76201"/>
            <a:ext cx="8229600" cy="838199"/>
          </a:xfrm>
        </p:spPr>
        <p:txBody>
          <a:bodyPr/>
          <a:lstStyle/>
          <a:p>
            <a:pPr algn="ctr"/>
            <a:r>
              <a:rPr lang="en-US" dirty="0"/>
              <a:t> </a:t>
            </a:r>
            <a:r>
              <a:rPr lang="en-US" sz="3600" dirty="0" smtClean="0"/>
              <a:t>Q &amp;</a:t>
            </a:r>
            <a:r>
              <a:rPr lang="en-US" sz="3600" b="1" dirty="0" smtClean="0"/>
              <a:t> A Session</a:t>
            </a:r>
            <a:endParaRPr lang="en-US" sz="3600" b="1" dirty="0"/>
          </a:p>
        </p:txBody>
      </p:sp>
      <p:pic>
        <p:nvPicPr>
          <p:cNvPr id="11" name="Picture 3" descr="C:\Users\kterhurne\Desktop\untitl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22860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bwMode="auto">
          <a:xfrm>
            <a:off x="4811112" y="2667000"/>
            <a:ext cx="4104288" cy="3581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2400" b="1" i="1" dirty="0" smtClean="0"/>
              <a:t>OpenText/GXS Contacts:</a:t>
            </a:r>
          </a:p>
          <a:p>
            <a:pPr algn="ctr"/>
            <a:endParaRPr lang="en-US" b="1" dirty="0" smtClean="0"/>
          </a:p>
          <a:p>
            <a:pPr algn="ctr"/>
            <a:r>
              <a:rPr lang="en-US" b="1" i="1" dirty="0" smtClean="0"/>
              <a:t>Jake Divjak</a:t>
            </a:r>
            <a:r>
              <a:rPr lang="en-US" b="1" dirty="0" smtClean="0"/>
              <a:t>– Customer Manager</a:t>
            </a:r>
          </a:p>
          <a:p>
            <a:pPr algn="ctr"/>
            <a:r>
              <a:rPr lang="en-US" b="1" dirty="0" smtClean="0">
                <a:hlinkClick r:id="rId6"/>
              </a:rPr>
              <a:t>jdivjak@opentext.com</a:t>
            </a:r>
            <a:endParaRPr lang="en-US" b="1" dirty="0" smtClean="0"/>
          </a:p>
          <a:p>
            <a:pPr algn="ctr"/>
            <a:endParaRPr lang="en-US" b="1" dirty="0" smtClean="0"/>
          </a:p>
          <a:p>
            <a:pPr algn="ctr"/>
            <a:r>
              <a:rPr lang="en-US" b="1" i="1" dirty="0" smtClean="0"/>
              <a:t>Don Wiener </a:t>
            </a:r>
            <a:r>
              <a:rPr lang="en-US" b="1" dirty="0" smtClean="0"/>
              <a:t>– Director Retail Accounts</a:t>
            </a:r>
          </a:p>
          <a:p>
            <a:pPr algn="ctr"/>
            <a:r>
              <a:rPr lang="en-US" b="1" dirty="0" smtClean="0">
                <a:hlinkClick r:id="rId7"/>
              </a:rPr>
              <a:t>Dwiener@opentext.com</a:t>
            </a:r>
            <a:endParaRPr lang="en-US" b="1" dirty="0" smtClean="0"/>
          </a:p>
          <a:p>
            <a:pPr algn="ctr"/>
            <a:endParaRPr lang="en-US" b="1" dirty="0" smtClean="0"/>
          </a:p>
          <a:p>
            <a:pPr algn="ctr">
              <a:lnSpc>
                <a:spcPct val="115000"/>
              </a:lnSpc>
            </a:pPr>
            <a:r>
              <a:rPr lang="en-US" b="1" dirty="0"/>
              <a:t>Belk’s attribute and image </a:t>
            </a:r>
            <a:r>
              <a:rPr lang="en-US" b="1" dirty="0" smtClean="0"/>
              <a:t>requirements:</a:t>
            </a:r>
            <a:endParaRPr lang="en-US" b="1" dirty="0"/>
          </a:p>
          <a:p>
            <a:pPr algn="ctr"/>
            <a:r>
              <a:rPr lang="en-US" b="1" u="sng" dirty="0" smtClean="0">
                <a:hlinkClick r:id="rId8"/>
              </a:rPr>
              <a:t>Digital_content@belk.com</a:t>
            </a:r>
            <a:endParaRPr lang="en-US" b="1" u="sng" dirty="0"/>
          </a:p>
          <a:p>
            <a:pPr algn="ctr"/>
            <a:endParaRPr lang="en-US" sz="1600" b="1" dirty="0" smtClean="0"/>
          </a:p>
          <a:p>
            <a:pPr algn="ctr"/>
            <a:endParaRPr lang="en-US" sz="1200" dirty="0"/>
          </a:p>
        </p:txBody>
      </p:sp>
    </p:spTree>
    <p:extLst>
      <p:ext uri="{BB962C8B-B14F-4D97-AF65-F5344CB8AC3E}">
        <p14:creationId xmlns:p14="http://schemas.microsoft.com/office/powerpoint/2010/main" val="440316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2AA"/>
                </a:solidFill>
              </a:rPr>
              <a:t>Belk</a:t>
            </a:r>
            <a:endParaRPr lang="en-US" dirty="0">
              <a:solidFill>
                <a:srgbClr val="0072AA"/>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791" t="18233" r="27597" b="23101"/>
          <a:stretch/>
        </p:blipFill>
        <p:spPr bwMode="auto">
          <a:xfrm>
            <a:off x="152400" y="805099"/>
            <a:ext cx="8534400" cy="5522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52400"/>
            <a:ext cx="1905000" cy="10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387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2AA"/>
                </a:solidFill>
              </a:rPr>
              <a:t>Belk – Where </a:t>
            </a:r>
            <a:r>
              <a:rPr lang="en-US" dirty="0" smtClean="0">
                <a:solidFill>
                  <a:srgbClr val="0072AA"/>
                </a:solidFill>
              </a:rPr>
              <a:t>We Are </a:t>
            </a:r>
            <a:endParaRPr lang="en-US" dirty="0">
              <a:solidFill>
                <a:srgbClr val="0072AA"/>
              </a:solidFill>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91"/>
          <a:stretch/>
        </p:blipFill>
        <p:spPr bwMode="auto">
          <a:xfrm>
            <a:off x="1063278" y="1010092"/>
            <a:ext cx="6949440" cy="510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055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5"/>
            <a:ext cx="8229600" cy="841375"/>
          </a:xfrm>
        </p:spPr>
        <p:txBody>
          <a:bodyPr/>
          <a:lstStyle/>
          <a:p>
            <a:r>
              <a:rPr lang="en-US" dirty="0" smtClean="0"/>
              <a:t>Belk’s Expectations</a:t>
            </a:r>
            <a:endParaRPr lang="en-US" dirty="0"/>
          </a:p>
        </p:txBody>
      </p:sp>
      <p:sp>
        <p:nvSpPr>
          <p:cNvPr id="3" name="Content Placeholder 2"/>
          <p:cNvSpPr>
            <a:spLocks noGrp="1"/>
          </p:cNvSpPr>
          <p:nvPr>
            <p:ph idx="1"/>
          </p:nvPr>
        </p:nvSpPr>
        <p:spPr>
          <a:xfrm>
            <a:off x="457200" y="1066800"/>
            <a:ext cx="8229600" cy="5257800"/>
          </a:xfrm>
        </p:spPr>
        <p:txBody>
          <a:bodyPr/>
          <a:lstStyle/>
          <a:p>
            <a:r>
              <a:rPr lang="en-US" dirty="0" smtClean="0"/>
              <a:t>Extended Attribute Letter Notice</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pPr marL="44450" indent="0">
              <a:buNone/>
            </a:pPr>
            <a:endParaRPr lang="en-US" sz="1000" dirty="0"/>
          </a:p>
        </p:txBody>
      </p:sp>
      <p:sp>
        <p:nvSpPr>
          <p:cNvPr id="4" name="TextBox 3"/>
          <p:cNvSpPr txBox="1"/>
          <p:nvPr/>
        </p:nvSpPr>
        <p:spPr>
          <a:xfrm>
            <a:off x="5257800" y="2057400"/>
            <a:ext cx="32766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Start working with GXS to </a:t>
            </a:r>
            <a:r>
              <a:rPr lang="en-US" dirty="0" smtClean="0"/>
              <a:t>learn </a:t>
            </a:r>
            <a:r>
              <a:rPr lang="en-US" dirty="0"/>
              <a:t>the </a:t>
            </a:r>
            <a:r>
              <a:rPr lang="en-US" dirty="0" smtClean="0"/>
              <a:t>upload Process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Visit </a:t>
            </a:r>
            <a:r>
              <a:rPr lang="en-US" dirty="0" smtClean="0"/>
              <a:t>OpenText/GXS </a:t>
            </a:r>
            <a:r>
              <a:rPr lang="en-US" dirty="0"/>
              <a:t>Landing </a:t>
            </a:r>
            <a:r>
              <a:rPr lang="en-US" dirty="0" smtClean="0"/>
              <a:t>Page created especially for Belk’s initiatives: www.gxs.com/Belk</a:t>
            </a:r>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084" y="1600200"/>
            <a:ext cx="3869509"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52400"/>
            <a:ext cx="1905000" cy="10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4372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88" y="181258"/>
            <a:ext cx="8231815" cy="820899"/>
          </a:xfrm>
        </p:spPr>
        <p:txBody>
          <a:bodyPr/>
          <a:lstStyle/>
          <a:p>
            <a:r>
              <a:rPr lang="en-US" sz="3400" dirty="0" smtClean="0"/>
              <a:t>“Connecting with her, wherever she is” </a:t>
            </a:r>
            <a:endParaRPr lang="en-US" sz="3400" dirty="0"/>
          </a:p>
        </p:txBody>
      </p:sp>
      <p:sp>
        <p:nvSpPr>
          <p:cNvPr id="4" name="Footer Placeholder 3"/>
          <p:cNvSpPr>
            <a:spLocks noGrp="1"/>
          </p:cNvSpPr>
          <p:nvPr>
            <p:ph type="ftr" sz="quarter" idx="4294967295"/>
          </p:nvPr>
        </p:nvSpPr>
        <p:spPr>
          <a:xfrm>
            <a:off x="147788" y="6540192"/>
            <a:ext cx="5562600" cy="225574"/>
          </a:xfrm>
          <a:prstGeom prst="rect">
            <a:avLst/>
          </a:prstGeom>
        </p:spPr>
        <p:txBody>
          <a:bodyPr vert="horz" wrap="square" lIns="91422" tIns="45712" rIns="91422" bIns="45712" numCol="1" anchor="t" anchorCtr="0" compatLnSpc="1">
            <a:prstTxWarp prst="textNoShape">
              <a:avLst/>
            </a:prstTxWarp>
          </a:bodyPr>
          <a:lstStyle>
            <a:lvl1pPr>
              <a:defRPr sz="1200" dirty="0" smtClean="0">
                <a:solidFill>
                  <a:srgbClr val="25408F"/>
                </a:solidFill>
                <a:latin typeface="Roboto Regular"/>
              </a:defRPr>
            </a:lvl1pPr>
          </a:lstStyle>
          <a:p>
            <a:pPr>
              <a:defRPr/>
            </a:pPr>
            <a:r>
              <a:rPr lang="en-US" dirty="0" smtClean="0"/>
              <a:t> </a:t>
            </a:r>
          </a:p>
          <a:p>
            <a:pPr>
              <a:defRPr/>
            </a:pPr>
            <a:endParaRPr lang="en-US" dirty="0"/>
          </a:p>
        </p:txBody>
      </p:sp>
      <p:sp>
        <p:nvSpPr>
          <p:cNvPr id="8" name="Text Placeholder 2"/>
          <p:cNvSpPr txBox="1">
            <a:spLocks/>
          </p:cNvSpPr>
          <p:nvPr/>
        </p:nvSpPr>
        <p:spPr>
          <a:xfrm>
            <a:off x="135088" y="915353"/>
            <a:ext cx="8681553" cy="260777"/>
          </a:xfrm>
          <a:prstGeom prst="rect">
            <a:avLst/>
          </a:prstGeom>
        </p:spPr>
        <p:txBody>
          <a:bodyPr lIns="68644" tIns="34322" rIns="68644" bIns="34322"/>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i="1" dirty="0">
                <a:solidFill>
                  <a:schemeClr val="tx2">
                    <a:lumMod val="75000"/>
                  </a:schemeClr>
                </a:solidFill>
                <a:latin typeface="Trade Gothic LT Std"/>
              </a:rPr>
              <a:t>Omnichannel is about our customer, who is at the forefront of everything we do. </a:t>
            </a:r>
          </a:p>
        </p:txBody>
      </p:sp>
      <p:sp>
        <p:nvSpPr>
          <p:cNvPr id="12" name="Text Placeholder 2"/>
          <p:cNvSpPr txBox="1">
            <a:spLocks/>
          </p:cNvSpPr>
          <p:nvPr/>
        </p:nvSpPr>
        <p:spPr>
          <a:xfrm>
            <a:off x="0" y="2052130"/>
            <a:ext cx="9144000" cy="457677"/>
          </a:xfrm>
          <a:prstGeom prst="rect">
            <a:avLst/>
          </a:prstGeom>
        </p:spPr>
        <p:txBody>
          <a:bodyPr lIns="68644" tIns="34322" rIns="68644" bIns="34322">
            <a:normAutofit/>
          </a:bodyPr>
          <a:lstStyle>
            <a:lvl1pPr marL="0" indent="0" algn="l" defTabSz="914400" rtl="0" eaLnBrk="1" latinLnBrk="0" hangingPunct="1">
              <a:spcBef>
                <a:spcPct val="20000"/>
              </a:spcBef>
              <a:buFont typeface="Arial" pitchFamily="34" charset="0"/>
              <a:buNone/>
              <a:defRPr sz="2800" b="1" kern="1200">
                <a:solidFill>
                  <a:srgbClr val="25408F"/>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dirty="0">
                <a:latin typeface="Trade Gothic LT Std"/>
              </a:rPr>
              <a:t>Modern. Southern.  Style.</a:t>
            </a:r>
          </a:p>
        </p:txBody>
      </p:sp>
      <p:sp>
        <p:nvSpPr>
          <p:cNvPr id="13" name="TextBox 12"/>
          <p:cNvSpPr txBox="1"/>
          <p:nvPr/>
        </p:nvSpPr>
        <p:spPr>
          <a:xfrm rot="21403518">
            <a:off x="5348021" y="1855718"/>
            <a:ext cx="1283144" cy="392824"/>
          </a:xfrm>
          <a:prstGeom prst="rect">
            <a:avLst/>
          </a:prstGeom>
          <a:noFill/>
        </p:spPr>
        <p:txBody>
          <a:bodyPr wrap="square" lIns="68644" tIns="34322" rIns="68644" bIns="34322" rtlCol="0">
            <a:spAutoFit/>
          </a:bodyPr>
          <a:lstStyle/>
          <a:p>
            <a:r>
              <a:rPr lang="en-US" sz="2100" dirty="0">
                <a:solidFill>
                  <a:srgbClr val="FF0000"/>
                </a:solidFill>
                <a:latin typeface="Segoe Script" panose="020B0504020000000003" pitchFamily="34" charset="0"/>
                <a:cs typeface="Vijaya" panose="020B0604020202020204" pitchFamily="34" charset="0"/>
              </a:rPr>
              <a:t>^ </a:t>
            </a:r>
          </a:p>
        </p:txBody>
      </p:sp>
      <p:sp>
        <p:nvSpPr>
          <p:cNvPr id="14" name="Text Placeholder 2"/>
          <p:cNvSpPr txBox="1">
            <a:spLocks/>
          </p:cNvSpPr>
          <p:nvPr/>
        </p:nvSpPr>
        <p:spPr>
          <a:xfrm>
            <a:off x="6748679" y="2669538"/>
            <a:ext cx="1618224" cy="457677"/>
          </a:xfrm>
          <a:prstGeom prst="rect">
            <a:avLst/>
          </a:prstGeom>
        </p:spPr>
        <p:txBody>
          <a:bodyPr lIns="68644" tIns="34322" rIns="68644" bIns="34322">
            <a:normAutofit fontScale="85000" lnSpcReduction="10000"/>
          </a:bodyPr>
          <a:lstStyle>
            <a:lvl1pPr marL="0" indent="0" algn="l" defTabSz="914400" rtl="0" eaLnBrk="1" latinLnBrk="0" hangingPunct="1">
              <a:spcBef>
                <a:spcPct val="20000"/>
              </a:spcBef>
              <a:buFont typeface="Arial" pitchFamily="34" charset="0"/>
              <a:buNone/>
              <a:defRPr sz="2800" b="1" kern="1200">
                <a:solidFill>
                  <a:srgbClr val="25408F"/>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rgbClr val="FF0000"/>
                </a:solidFill>
                <a:latin typeface="Segoe Script" panose="020B0504020000000003" pitchFamily="34" charset="0"/>
                <a:cs typeface="Vijaya" panose="020B0604020202020204" pitchFamily="34" charset="0"/>
              </a:rPr>
              <a:t>Belk.com</a:t>
            </a:r>
          </a:p>
        </p:txBody>
      </p:sp>
      <p:sp>
        <p:nvSpPr>
          <p:cNvPr id="15" name="Text Placeholder 2"/>
          <p:cNvSpPr txBox="1">
            <a:spLocks/>
          </p:cNvSpPr>
          <p:nvPr/>
        </p:nvSpPr>
        <p:spPr>
          <a:xfrm>
            <a:off x="6748679" y="4942924"/>
            <a:ext cx="1618224" cy="457677"/>
          </a:xfrm>
          <a:prstGeom prst="rect">
            <a:avLst/>
          </a:prstGeom>
        </p:spPr>
        <p:txBody>
          <a:bodyPr lIns="68644" tIns="34322" rIns="68644" bIns="34322">
            <a:normAutofit lnSpcReduction="10000"/>
          </a:bodyPr>
          <a:lstStyle>
            <a:lvl1pPr marL="0" indent="0" algn="l" defTabSz="914400" rtl="0" eaLnBrk="1" latinLnBrk="0" hangingPunct="1">
              <a:spcBef>
                <a:spcPct val="20000"/>
              </a:spcBef>
              <a:buFont typeface="Arial" pitchFamily="34" charset="0"/>
              <a:buNone/>
              <a:defRPr sz="2800" b="1" kern="1200">
                <a:solidFill>
                  <a:srgbClr val="25408F"/>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rgbClr val="FF0000"/>
                </a:solidFill>
                <a:latin typeface="Segoe Script" panose="020B0504020000000003" pitchFamily="34" charset="0"/>
                <a:cs typeface="Vijaya" panose="020B0604020202020204" pitchFamily="34" charset="0"/>
              </a:rPr>
              <a:t>Mobile</a:t>
            </a:r>
          </a:p>
        </p:txBody>
      </p:sp>
      <p:sp>
        <p:nvSpPr>
          <p:cNvPr id="16" name="Text Placeholder 2"/>
          <p:cNvSpPr txBox="1">
            <a:spLocks/>
          </p:cNvSpPr>
          <p:nvPr/>
        </p:nvSpPr>
        <p:spPr>
          <a:xfrm>
            <a:off x="511359" y="2660733"/>
            <a:ext cx="1618224" cy="457677"/>
          </a:xfrm>
          <a:prstGeom prst="rect">
            <a:avLst/>
          </a:prstGeom>
        </p:spPr>
        <p:txBody>
          <a:bodyPr lIns="68644" tIns="34322" rIns="68644" bIns="34322">
            <a:normAutofit lnSpcReduction="10000"/>
          </a:bodyPr>
          <a:lstStyle>
            <a:lvl1pPr marL="0" indent="0" algn="l" defTabSz="914400" rtl="0" eaLnBrk="1" latinLnBrk="0" hangingPunct="1">
              <a:spcBef>
                <a:spcPct val="20000"/>
              </a:spcBef>
              <a:buFont typeface="Arial" pitchFamily="34" charset="0"/>
              <a:buNone/>
              <a:defRPr sz="2800" b="1" kern="1200">
                <a:solidFill>
                  <a:srgbClr val="25408F"/>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rgbClr val="FF0000"/>
                </a:solidFill>
                <a:latin typeface="Segoe Script" panose="020B0504020000000003" pitchFamily="34" charset="0"/>
                <a:cs typeface="Vijaya" panose="020B0604020202020204" pitchFamily="34" charset="0"/>
              </a:rPr>
              <a:t>Stores</a:t>
            </a:r>
          </a:p>
        </p:txBody>
      </p:sp>
      <p:sp>
        <p:nvSpPr>
          <p:cNvPr id="17" name="Text Placeholder 2"/>
          <p:cNvSpPr txBox="1">
            <a:spLocks/>
          </p:cNvSpPr>
          <p:nvPr/>
        </p:nvSpPr>
        <p:spPr>
          <a:xfrm>
            <a:off x="508634" y="4914319"/>
            <a:ext cx="1618224" cy="514886"/>
          </a:xfrm>
          <a:prstGeom prst="rect">
            <a:avLst/>
          </a:prstGeom>
        </p:spPr>
        <p:txBody>
          <a:bodyPr lIns="68644" tIns="34322" rIns="68644" bIns="34322">
            <a:normAutofit/>
          </a:bodyPr>
          <a:lstStyle>
            <a:lvl1pPr marL="0" indent="0" algn="l" defTabSz="914400" rtl="0" eaLnBrk="1" latinLnBrk="0" hangingPunct="1">
              <a:spcBef>
                <a:spcPct val="20000"/>
              </a:spcBef>
              <a:buFont typeface="Arial" pitchFamily="34" charset="0"/>
              <a:buNone/>
              <a:defRPr sz="2800" b="1" kern="1200">
                <a:solidFill>
                  <a:srgbClr val="25408F"/>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rgbClr val="FF0000"/>
                </a:solidFill>
                <a:latin typeface="Segoe Script" panose="020B0504020000000003" pitchFamily="34" charset="0"/>
                <a:cs typeface="Vijaya" panose="020B0604020202020204" pitchFamily="34" charset="0"/>
              </a:rPr>
              <a:t>Social</a:t>
            </a:r>
          </a:p>
        </p:txBody>
      </p:sp>
      <p:grpSp>
        <p:nvGrpSpPr>
          <p:cNvPr id="3" name="Group 2"/>
          <p:cNvGrpSpPr/>
          <p:nvPr/>
        </p:nvGrpSpPr>
        <p:grpSpPr>
          <a:xfrm>
            <a:off x="2853044" y="2893926"/>
            <a:ext cx="3437912" cy="3124744"/>
            <a:chOff x="3332950" y="2592708"/>
            <a:chExt cx="5390044" cy="5482108"/>
          </a:xfrm>
        </p:grpSpPr>
        <p:pic>
          <p:nvPicPr>
            <p:cNvPr id="18" name="Picture 17" descr="IMG_8671.JP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332950" y="2600517"/>
              <a:ext cx="2678584" cy="2809602"/>
            </a:xfrm>
            <a:prstGeom prst="rect">
              <a:avLst/>
            </a:prstGeom>
          </p:spPr>
        </p:pic>
        <p:pic>
          <p:nvPicPr>
            <p:cNvPr id="19" name="Picture 18"/>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027972" y="2592708"/>
              <a:ext cx="2695022" cy="2809602"/>
            </a:xfrm>
            <a:prstGeom prst="rect">
              <a:avLst/>
            </a:prstGeom>
          </p:spPr>
        </p:pic>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11316" r="6242"/>
            <a:stretch/>
          </p:blipFill>
          <p:spPr>
            <a:xfrm>
              <a:off x="6102769" y="5383487"/>
              <a:ext cx="2603936" cy="2659332"/>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0324" y="5434573"/>
              <a:ext cx="2752445" cy="2640243"/>
            </a:xfrm>
            <a:prstGeom prst="rect">
              <a:avLst/>
            </a:prstGeom>
          </p:spPr>
        </p:pic>
        <p:grpSp>
          <p:nvGrpSpPr>
            <p:cNvPr id="22" name="Group 21"/>
            <p:cNvGrpSpPr/>
            <p:nvPr/>
          </p:nvGrpSpPr>
          <p:grpSpPr>
            <a:xfrm>
              <a:off x="5242555" y="4563379"/>
              <a:ext cx="1570834" cy="1467328"/>
              <a:chOff x="4038587" y="3962400"/>
              <a:chExt cx="1066800" cy="1143000"/>
            </a:xfrm>
          </p:grpSpPr>
          <p:sp>
            <p:nvSpPr>
              <p:cNvPr id="23" name="Oval 22"/>
              <p:cNvSpPr/>
              <p:nvPr/>
            </p:nvSpPr>
            <p:spPr>
              <a:xfrm>
                <a:off x="4038587" y="3962400"/>
                <a:ext cx="10668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4"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2710" t="32310" r="76431" b="35983"/>
              <a:stretch/>
            </p:blipFill>
            <p:spPr bwMode="auto">
              <a:xfrm>
                <a:off x="4328934" y="4141229"/>
                <a:ext cx="528128" cy="802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25" name="TextBox 24"/>
          <p:cNvSpPr txBox="1"/>
          <p:nvPr/>
        </p:nvSpPr>
        <p:spPr>
          <a:xfrm rot="21403518">
            <a:off x="4967135" y="1572598"/>
            <a:ext cx="1283144" cy="392824"/>
          </a:xfrm>
          <a:prstGeom prst="rect">
            <a:avLst/>
          </a:prstGeom>
          <a:noFill/>
        </p:spPr>
        <p:txBody>
          <a:bodyPr wrap="square" lIns="68644" tIns="34322" rIns="68644" bIns="34322" rtlCol="0">
            <a:spAutoFit/>
          </a:bodyPr>
          <a:lstStyle/>
          <a:p>
            <a:r>
              <a:rPr lang="en-US" sz="2100" dirty="0">
                <a:solidFill>
                  <a:srgbClr val="FF0000"/>
                </a:solidFill>
                <a:latin typeface="Segoe Script" panose="020B0504020000000003" pitchFamily="34" charset="0"/>
                <a:cs typeface="Vijaya" panose="020B0604020202020204" pitchFamily="34" charset="0"/>
              </a:rPr>
              <a:t>OMNI</a:t>
            </a:r>
          </a:p>
        </p:txBody>
      </p:sp>
      <p:sp>
        <p:nvSpPr>
          <p:cNvPr id="27" name="Slide Number Placeholder 1"/>
          <p:cNvSpPr txBox="1">
            <a:spLocks/>
          </p:cNvSpPr>
          <p:nvPr/>
        </p:nvSpPr>
        <p:spPr>
          <a:xfrm>
            <a:off x="8692380" y="6378879"/>
            <a:ext cx="248521" cy="200260"/>
          </a:xfrm>
          <a:prstGeom prst="rect">
            <a:avLst/>
          </a:prstGeom>
        </p:spPr>
        <p:txBody>
          <a:bodyPr/>
          <a:lstStyle>
            <a:defPPr>
              <a:defRPr lang="en-US"/>
            </a:defPPr>
            <a:lvl1pPr marL="0" algn="l" defTabSz="914310" rtl="0" eaLnBrk="1" latinLnBrk="0" hangingPunct="1">
              <a:defRPr sz="1800" kern="1200">
                <a:solidFill>
                  <a:schemeClr val="tx1"/>
                </a:solidFill>
                <a:latin typeface="+mn-lt"/>
                <a:ea typeface="+mn-ea"/>
                <a:cs typeface="+mn-cs"/>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a:lstStyle>
          <a:p>
            <a:pPr>
              <a:defRPr/>
            </a:pPr>
            <a:endParaRPr lang="en-US" sz="800" dirty="0"/>
          </a:p>
        </p:txBody>
      </p:sp>
    </p:spTree>
    <p:extLst>
      <p:ext uri="{BB962C8B-B14F-4D97-AF65-F5344CB8AC3E}">
        <p14:creationId xmlns:p14="http://schemas.microsoft.com/office/powerpoint/2010/main" val="3531064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0968" y="-747464"/>
            <a:ext cx="3960440" cy="246221"/>
          </a:xfrm>
          <a:prstGeom prst="rect">
            <a:avLst/>
          </a:prstGeom>
          <a:noFill/>
        </p:spPr>
        <p:txBody>
          <a:bodyPr wrap="square" rtlCol="0">
            <a:spAutoFit/>
          </a:bodyPr>
          <a:lstStyle/>
          <a:p>
            <a:r>
              <a:rPr lang="en-US" sz="1000" dirty="0" smtClean="0"/>
              <a:t>.</a:t>
            </a:r>
            <a:endParaRPr lang="en-US" sz="1000" dirty="0"/>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1" y="38101"/>
            <a:ext cx="5241009" cy="619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81248" y="1604797"/>
            <a:ext cx="7128792" cy="1200329"/>
          </a:xfrm>
          <a:prstGeom prst="rect">
            <a:avLst/>
          </a:prstGeom>
          <a:noFill/>
        </p:spPr>
        <p:txBody>
          <a:bodyPr wrap="square" rtlCol="0">
            <a:spAutoFit/>
          </a:bodyPr>
          <a:lstStyle/>
          <a:p>
            <a:pPr algn="ctr"/>
            <a:endParaRPr lang="en-US" sz="2400" b="1" dirty="0" smtClean="0">
              <a:solidFill>
                <a:schemeClr val="accent1">
                  <a:lumMod val="75000"/>
                </a:schemeClr>
              </a:solidFill>
              <a:latin typeface="+mj-lt"/>
            </a:endParaRPr>
          </a:p>
          <a:p>
            <a:pPr algn="ctr"/>
            <a:endParaRPr lang="en-US" sz="2400" b="1" dirty="0">
              <a:solidFill>
                <a:schemeClr val="accent1">
                  <a:lumMod val="75000"/>
                </a:schemeClr>
              </a:solidFill>
              <a:latin typeface="+mj-lt"/>
            </a:endParaRPr>
          </a:p>
          <a:p>
            <a:endParaRPr lang="en-US" sz="2400" b="1" dirty="0">
              <a:solidFill>
                <a:srgbClr val="0072AA"/>
              </a:solidFill>
              <a:latin typeface="+mj-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3" y="152399"/>
            <a:ext cx="1905000" cy="10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79070" y="2057400"/>
            <a:ext cx="5740730" cy="2923877"/>
          </a:xfrm>
          <a:prstGeom prst="rect">
            <a:avLst/>
          </a:prstGeom>
        </p:spPr>
        <p:txBody>
          <a:bodyPr wrap="square">
            <a:spAutoFit/>
          </a:bodyPr>
          <a:lstStyle/>
          <a:p>
            <a:r>
              <a:rPr lang="en-GB" sz="3200" dirty="0">
                <a:solidFill>
                  <a:srgbClr val="0072AA"/>
                </a:solidFill>
              </a:rPr>
              <a:t>Extended Attributes</a:t>
            </a:r>
            <a:r>
              <a:rPr lang="en-GB" sz="3200" dirty="0" smtClean="0">
                <a:solidFill>
                  <a:srgbClr val="0072AA"/>
                </a:solidFill>
              </a:rPr>
              <a:t>:</a:t>
            </a:r>
          </a:p>
          <a:p>
            <a:endParaRPr lang="en-GB" sz="3200" dirty="0" smtClean="0">
              <a:solidFill>
                <a:srgbClr val="0072AA"/>
              </a:solidFill>
            </a:endParaRPr>
          </a:p>
          <a:p>
            <a:pPr lvl="1">
              <a:buClr>
                <a:srgbClr val="0072AA"/>
              </a:buClr>
              <a:buFont typeface="Wingdings" panose="05000000000000000000" pitchFamily="2" charset="2"/>
              <a:buChar char="Ø"/>
            </a:pPr>
            <a:r>
              <a:rPr lang="en-GB" sz="2000" dirty="0">
                <a:solidFill>
                  <a:srgbClr val="0072AA"/>
                </a:solidFill>
              </a:rPr>
              <a:t>Impacts of </a:t>
            </a:r>
            <a:r>
              <a:rPr lang="en-GB" sz="2000" dirty="0" smtClean="0">
                <a:solidFill>
                  <a:srgbClr val="0072AA"/>
                </a:solidFill>
              </a:rPr>
              <a:t>Attributing</a:t>
            </a:r>
          </a:p>
          <a:p>
            <a:pPr lvl="1">
              <a:buClr>
                <a:srgbClr val="0072AA"/>
              </a:buClr>
            </a:pPr>
            <a:endParaRPr lang="en-GB" sz="2000" dirty="0" smtClean="0">
              <a:solidFill>
                <a:srgbClr val="0072AA"/>
              </a:solidFill>
            </a:endParaRPr>
          </a:p>
          <a:p>
            <a:pPr lvl="1">
              <a:buClr>
                <a:srgbClr val="0072AA"/>
              </a:buClr>
              <a:buFont typeface="Wingdings" panose="05000000000000000000" pitchFamily="2" charset="2"/>
              <a:buChar char="Ø"/>
            </a:pPr>
            <a:r>
              <a:rPr lang="en-US" sz="2000" dirty="0">
                <a:solidFill>
                  <a:srgbClr val="0072AA"/>
                </a:solidFill>
              </a:rPr>
              <a:t>Benefits: Populating </a:t>
            </a:r>
            <a:r>
              <a:rPr lang="en-US" sz="2000" dirty="0" smtClean="0">
                <a:solidFill>
                  <a:srgbClr val="0072AA"/>
                </a:solidFill>
              </a:rPr>
              <a:t>Attributes </a:t>
            </a:r>
          </a:p>
          <a:p>
            <a:pPr lvl="1">
              <a:buClr>
                <a:srgbClr val="0072AA"/>
              </a:buClr>
            </a:pPr>
            <a:r>
              <a:rPr lang="en-US" sz="2000" dirty="0">
                <a:solidFill>
                  <a:srgbClr val="0072AA"/>
                </a:solidFill>
              </a:rPr>
              <a:t> </a:t>
            </a:r>
            <a:r>
              <a:rPr lang="en-US" sz="2000" dirty="0" smtClean="0">
                <a:solidFill>
                  <a:srgbClr val="0072AA"/>
                </a:solidFill>
              </a:rPr>
              <a:t>  GXS</a:t>
            </a:r>
            <a:endParaRPr lang="en-GB" sz="2000" dirty="0">
              <a:solidFill>
                <a:srgbClr val="0072AA"/>
              </a:solidFill>
            </a:endParaRPr>
          </a:p>
          <a:p>
            <a:pPr lvl="1">
              <a:buClr>
                <a:srgbClr val="0072AA"/>
              </a:buClr>
              <a:buFont typeface="Wingdings" panose="05000000000000000000" pitchFamily="2" charset="2"/>
              <a:buChar char="Ø"/>
            </a:pPr>
            <a:endParaRPr lang="en-GB" sz="2000" dirty="0" smtClean="0">
              <a:solidFill>
                <a:srgbClr val="0072AA"/>
              </a:solidFill>
            </a:endParaRPr>
          </a:p>
          <a:p>
            <a:pPr lvl="1">
              <a:buClr>
                <a:srgbClr val="0072AA"/>
              </a:buClr>
              <a:buFont typeface="Wingdings" panose="05000000000000000000" pitchFamily="2" charset="2"/>
              <a:buChar char="Ø"/>
            </a:pPr>
            <a:r>
              <a:rPr lang="en-GB" sz="2000" dirty="0" smtClean="0">
                <a:solidFill>
                  <a:srgbClr val="0072AA"/>
                </a:solidFill>
              </a:rPr>
              <a:t>GS1</a:t>
            </a:r>
            <a:r>
              <a:rPr lang="en-US" sz="2000" dirty="0">
                <a:solidFill>
                  <a:srgbClr val="0072AA"/>
                </a:solidFill>
              </a:rPr>
              <a:t> </a:t>
            </a:r>
            <a:r>
              <a:rPr lang="en-US" sz="2000" dirty="0" smtClean="0">
                <a:solidFill>
                  <a:srgbClr val="0072AA"/>
                </a:solidFill>
              </a:rPr>
              <a:t>Documents and Tools</a:t>
            </a:r>
            <a:endParaRPr lang="en-US" altLang="en-US" sz="2000" dirty="0">
              <a:solidFill>
                <a:srgbClr val="0072AA"/>
              </a:solidFill>
            </a:endParaRPr>
          </a:p>
        </p:txBody>
      </p:sp>
    </p:spTree>
    <p:extLst>
      <p:ext uri="{BB962C8B-B14F-4D97-AF65-F5344CB8AC3E}">
        <p14:creationId xmlns:p14="http://schemas.microsoft.com/office/powerpoint/2010/main" val="736490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T Template 2014">
  <a:themeElements>
    <a:clrScheme name="OpenText">
      <a:dk1>
        <a:sysClr val="windowText" lastClr="000000"/>
      </a:dk1>
      <a:lt1>
        <a:sysClr val="window" lastClr="FFFFFF"/>
      </a:lt1>
      <a:dk2>
        <a:srgbClr val="000000"/>
      </a:dk2>
      <a:lt2>
        <a:srgbClr val="9F9FA2"/>
      </a:lt2>
      <a:accent1>
        <a:srgbClr val="0072AA"/>
      </a:accent1>
      <a:accent2>
        <a:srgbClr val="2DA3E0"/>
      </a:accent2>
      <a:accent3>
        <a:srgbClr val="00A389"/>
      </a:accent3>
      <a:accent4>
        <a:srgbClr val="9370B1"/>
      </a:accent4>
      <a:accent5>
        <a:srgbClr val="EEB111"/>
      </a:accent5>
      <a:accent6>
        <a:srgbClr val="8DC63F"/>
      </a:accent6>
      <a:hlink>
        <a:srgbClr val="0072AA"/>
      </a:hlink>
      <a:folHlink>
        <a:srgbClr val="9F9FA2"/>
      </a:folHlink>
    </a:clrScheme>
    <a:fontScheme name="Arial-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enTex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a:defPPr>
      </a:lstStyle>
    </a:txDef>
  </a:objectDefaults>
  <a:extraClrSchemeLst/>
  <a:custClrLst>
    <a:custClr name="OT Blue">
      <a:srgbClr val="0072AA"/>
    </a:custClr>
    <a:custClr name="OT Mid-Blue">
      <a:srgbClr val="2DA3E0"/>
    </a:custClr>
    <a:custClr name="ECM">
      <a:srgbClr val="EEB111"/>
    </a:custClr>
    <a:custClr name="BPM">
      <a:srgbClr val="8DC63F"/>
    </a:custClr>
    <a:custClr name="CEM">
      <a:srgbClr val="00A5D9"/>
    </a:custClr>
    <a:custClr name="Information Exchange">
      <a:srgbClr val="9370B1"/>
    </a:custClr>
    <a:custClr name="Discovery">
      <a:srgbClr val="00A389"/>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D71FF81886414F9FD4C95AFEA673C0" ma:contentTypeVersion="24" ma:contentTypeDescription="Create a new document." ma:contentTypeScope="" ma:versionID="57ef589be2408ddde66e1aca526f4477">
  <xsd:schema xmlns:xsd="http://www.w3.org/2001/XMLSchema" xmlns:xs="http://www.w3.org/2001/XMLSchema" xmlns:p="http://schemas.microsoft.com/office/2006/metadata/properties" xmlns:ns1="http://schemas.microsoft.com/sharepoint/v3" xmlns:ns2="631e412f-a03f-4ef9-8e71-dd43388f6e4f" xmlns:ns3="c1fce315-3ff6-4bb3-b937-7b97def55c95" targetNamespace="http://schemas.microsoft.com/office/2006/metadata/properties" ma:root="true" ma:fieldsID="dd5b2f730465270331815bc935154ea4" ns1:_="" ns2:_="" ns3:_="">
    <xsd:import namespace="http://schemas.microsoft.com/sharepoint/v3"/>
    <xsd:import namespace="631e412f-a03f-4ef9-8e71-dd43388f6e4f"/>
    <xsd:import namespace="c1fce315-3ff6-4bb3-b937-7b97def55c95"/>
    <xsd:element name="properties">
      <xsd:complexType>
        <xsd:sequence>
          <xsd:element name="documentManagement">
            <xsd:complexType>
              <xsd:all>
                <xsd:element ref="ns2:Document_x0020_Type" minOccurs="0"/>
                <xsd:element ref="ns2:Audience1" minOccurs="0"/>
                <xsd:element ref="ns3:Product" minOccurs="0"/>
                <xsd:element ref="ns3:Industry" minOccurs="0"/>
                <xsd:element ref="ns3:Solution" minOccurs="0"/>
                <xsd:element ref="ns2:Infrastructure_x0020_Initiatives" minOccurs="0"/>
                <xsd:element ref="ns3:Offering_x0020_Type" minOccurs="0"/>
                <xsd:element ref="ns2:Region" minOccurs="0"/>
                <xsd:element ref="ns1:Language" minOccurs="0"/>
                <xsd:element ref="ns3:Status" minOccurs="0"/>
                <xsd:element ref="ns3:Event_x0020_Name" minOccurs="0"/>
                <xsd:element ref="ns3:Event_x0020_Date" minOccurs="0"/>
                <xsd:element ref="ns2:Customer_x0020_HQ_x0020_Locatio" minOccurs="0"/>
                <xsd:element ref="ns3:Document_x0020_URL" minOccurs="0"/>
                <xsd:element ref="ns3:Technical_x0020_Are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0" nillable="true" ma:displayName="Language" ma:default="English" ma:format="Dropdown" ma:internalName="Languag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631e412f-a03f-4ef9-8e71-dd43388f6e4f" elementFormDefault="qualified">
    <xsd:import namespace="http://schemas.microsoft.com/office/2006/documentManagement/types"/>
    <xsd:import namespace="http://schemas.microsoft.com/office/infopath/2007/PartnerControls"/>
    <xsd:element name="Document_x0020_Type" ma:index="2" nillable="true" ma:displayName="Document Type" ma:description="The type or class of document. Focused n Marketing and Sales" ma:format="Dropdown" ma:internalName="Document_x0020_Type">
      <xsd:simpleType>
        <xsd:restriction base="dms:Choice">
          <xsd:enumeration value="Analyst Report"/>
          <xsd:enumeration value="Announcement"/>
          <xsd:enumeration value="Best Practices"/>
          <xsd:enumeration value="Brochure"/>
          <xsd:enumeration value="Buyer Persona"/>
          <xsd:enumeration value="Case Study"/>
          <xsd:enumeration value="Community of Interest"/>
          <xsd:enumeration value="Country Template"/>
          <xsd:enumeration value="Customer Forum"/>
          <xsd:enumeration value="Customer Reference"/>
          <xsd:enumeration value="Datasheet"/>
          <xsd:enumeration value="Demos"/>
          <xsd:enumeration value="Documentation"/>
          <xsd:enumeration value="e-Book"/>
          <xsd:enumeration value="FAQs"/>
          <xsd:enumeration value="Industry Association - AFP"/>
          <xsd:enumeration value="Industry Association - AIAG"/>
          <xsd:enumeration value="Industry Association - Asia B2B"/>
          <xsd:enumeration value="Industry Association - EDIFICE"/>
          <xsd:enumeration value="Industry Association - EDIFICE Plenary"/>
          <xsd:enumeration value="Industry Association – EuroFinance"/>
          <xsd:enumeration value="Industry Association - NACHA"/>
          <xsd:enumeration value="Industry Association - OAGi"/>
          <xsd:enumeration value="Industry Association - Odette"/>
          <xsd:enumeration value="Industry Association - Rosettanet"/>
          <xsd:enumeration value="Industry Association – SWIFT"/>
          <xsd:enumeration value="Industry Research"/>
          <xsd:enumeration value="Industry Standards"/>
          <xsd:enumeration value="Infographic"/>
          <xsd:enumeration value="Insurance"/>
          <xsd:enumeration value="Legal Documents"/>
          <xsd:enumeration value="Marketing Information Document"/>
          <xsd:enumeration value="Media Article"/>
          <xsd:enumeration value="News Letters"/>
          <xsd:enumeration value="Ordering Forms and Procedures"/>
          <xsd:enumeration value="Other/General"/>
          <xsd:enumeration value="Podcast"/>
          <xsd:enumeration value="Presentation"/>
          <xsd:enumeration value="Press Release"/>
          <xsd:enumeration value="Pricing/ROI"/>
          <xsd:enumeration value="Process"/>
          <xsd:enumeration value="Product Availability"/>
          <xsd:enumeration value="Product Release Notes"/>
          <xsd:enumeration value="Prospect Qualification"/>
          <xsd:enumeration value="Reference"/>
          <xsd:enumeration value="Sales Campaign Resource Briefs"/>
          <xsd:enumeration value="Sales Tools"/>
          <xsd:enumeration value="Sales Training"/>
          <xsd:enumeration value="Sales Tools &amp; Training"/>
          <xsd:enumeration value="Service Description"/>
          <xsd:enumeration value="Solution Brief"/>
          <xsd:enumeration value="TCO"/>
          <xsd:enumeration value="Technical Documentation &amp; Guides"/>
          <xsd:enumeration value="Technical Processes"/>
          <xsd:enumeration value="Technical Training"/>
          <xsd:enumeration value="Training"/>
          <xsd:enumeration value="Webinar/Webcast"/>
          <xsd:enumeration value="White Paper"/>
          <xsd:enumeration value="White Papers and Reports"/>
        </xsd:restriction>
      </xsd:simpleType>
    </xsd:element>
    <xsd:element name="Audience1" ma:index="3" nillable="true" ma:displayName="Audience" ma:format="Dropdown" ma:internalName="Audience1">
      <xsd:simpleType>
        <xsd:restriction base="dms:Choice">
          <xsd:enumeration value="Internal"/>
          <xsd:enumeration value="External"/>
        </xsd:restriction>
      </xsd:simpleType>
    </xsd:element>
    <xsd:element name="Infrastructure_x0020_Initiatives" ma:index="7" nillable="true" ma:displayName="Infrastructure Initiatives" ma:internalName="Infrastructure_x0020_Initiatives">
      <xsd:complexType>
        <xsd:complexContent>
          <xsd:extension base="dms:MultiChoice">
            <xsd:sequence>
              <xsd:element name="Value" maxOccurs="unbounded" minOccurs="0" nillable="true">
                <xsd:simpleType>
                  <xsd:restriction base="dms:Choice">
                    <xsd:enumeration value="Data Center"/>
                    <xsd:enumeration value="ONEStack"/>
                    <xsd:enumeration value="Trading Grid (Platform)"/>
                  </xsd:restriction>
                </xsd:simpleType>
              </xsd:element>
            </xsd:sequence>
          </xsd:extension>
        </xsd:complexContent>
      </xsd:complexType>
    </xsd:element>
    <xsd:element name="Region" ma:index="9" nillable="true" ma:displayName="Region" ma:description="The geographic region for this item." ma:internalName="Region">
      <xsd:complexType>
        <xsd:complexContent>
          <xsd:extension base="dms:MultiChoice">
            <xsd:sequence>
              <xsd:element name="Value" maxOccurs="unbounded" minOccurs="0" nillable="true">
                <xsd:simpleType>
                  <xsd:restriction base="dms:Choice">
                    <xsd:enumeration value="Americas"/>
                    <xsd:enumeration value="ASPAC"/>
                    <xsd:enumeration value="EMEA"/>
                    <xsd:enumeration value="Global"/>
                  </xsd:restriction>
                </xsd:simpleType>
              </xsd:element>
            </xsd:sequence>
          </xsd:extension>
        </xsd:complexContent>
      </xsd:complexType>
    </xsd:element>
    <xsd:element name="Customer_x0020_HQ_x0020_Locatio" ma:index="15" nillable="true" ma:displayName="Customer HQ Location" ma:description="Country list to be associated to a Customer's location." ma:format="Dropdown" ma:internalName="Customer_x0020_HQ_x0020_Locatio">
      <xsd:simpleType>
        <xsd:union memberTypes="dms:Text">
          <xsd:simpleType>
            <xsd:restriction base="dms:Choice">
              <xsd:enumeration value="Algeria"/>
              <xsd:enumeration value="Australia"/>
              <xsd:enumeration value="Bahrain"/>
              <xsd:enumeration value="Belgium"/>
              <xsd:enumeration value="Brazil"/>
              <xsd:enumeration value="Bulgaria"/>
              <xsd:enumeration value="Canada"/>
              <xsd:enumeration value="China"/>
              <xsd:enumeration value="Croatia"/>
              <xsd:enumeration value="Czech Republic"/>
              <xsd:enumeration value="Denmark"/>
              <xsd:enumeration value="Egypt"/>
              <xsd:enumeration value="France"/>
              <xsd:enumeration value="Germany"/>
              <xsd:enumeration value="Hong Kong"/>
              <xsd:enumeration value="Hungary"/>
              <xsd:enumeration value="India"/>
              <xsd:enumeration value="Ireland"/>
              <xsd:enumeration value="Israel"/>
              <xsd:enumeration value="Italy"/>
              <xsd:enumeration value="Japan"/>
              <xsd:enumeration value="Korea"/>
              <xsd:enumeration value="Kuwait"/>
              <xsd:enumeration value="Libya"/>
              <xsd:enumeration value="Luxemburg"/>
              <xsd:enumeration value="Malaysia"/>
              <xsd:enumeration value="Malta"/>
              <xsd:enumeration value="Mexico"/>
              <xsd:enumeration value="Morocco"/>
              <xsd:enumeration value="N. Ireland"/>
              <xsd:enumeration value="Netherlands"/>
              <xsd:enumeration value="New Zealand"/>
              <xsd:enumeration value="Oman"/>
              <xsd:enumeration value="Philippines"/>
              <xsd:enumeration value="Poland"/>
              <xsd:enumeration value="Portugal"/>
              <xsd:enumeration value="Qatar"/>
              <xsd:enumeration value="Romania"/>
              <xsd:enumeration value="S. Africa"/>
              <xsd:enumeration value="Saudi Arabia"/>
              <xsd:enumeration value="Singapore"/>
              <xsd:enumeration value="Slovakia"/>
              <xsd:enumeration value="Slovenia"/>
              <xsd:enumeration value="Spain"/>
              <xsd:enumeration value="Switzerland"/>
              <xsd:enumeration value="Taiwan"/>
              <xsd:enumeration value="Thailand"/>
              <xsd:enumeration value="Tunisia"/>
              <xsd:enumeration value="Turkey"/>
              <xsd:enumeration value="UK"/>
              <xsd:enumeration value="United Arab Emirates"/>
              <xsd:enumeration value="US"/>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fce315-3ff6-4bb3-b937-7b97def55c95" elementFormDefault="qualified">
    <xsd:import namespace="http://schemas.microsoft.com/office/2006/documentManagement/types"/>
    <xsd:import namespace="http://schemas.microsoft.com/office/infopath/2007/PartnerControls"/>
    <xsd:element name="Product" ma:index="4" nillable="true" ma:displayName="Product" ma:description="This is the product list used for Marketing's Offering site.  Anything changed here should aslo be changed on the Product List that is housed on the Offerings site and used for WorkFlow purposes.  Considering removing the link of offerings to this list and strictly using the produt List on their site when time allows to make this change throughout their system." ma:internalName="Product">
      <xsd:complexType>
        <xsd:complexContent>
          <xsd:extension base="dms:MultiChoice">
            <xsd:sequence>
              <xsd:element name="Value" maxOccurs="unbounded" minOccurs="0" nillable="true">
                <xsd:simpleType>
                  <xsd:restriction base="dms:Choice">
                    <xsd:enumeration value="Accounting Package Accelerators"/>
                    <xsd:enumeration value="Active Boletos (for Brazil only)"/>
                    <xsd:enumeration value="Active Catalogue"/>
                    <xsd:enumeration value="Active Commerce"/>
                    <xsd:enumeration value="Active Community"/>
                    <xsd:enumeration value="Active Documents"/>
                    <xsd:enumeration value="Active Intelligence"/>
                    <xsd:enumeration value="Active Invoices With Compliance"/>
                    <xsd:enumeration value="Active Logistics"/>
                    <xsd:enumeration value="Active Orders"/>
                    <xsd:enumeration value="Active Payments"/>
                    <xsd:enumeration value="Active Receipts (for Brazil only)"/>
                    <xsd:enumeration value="Active Variance (for Brazil only)"/>
                    <xsd:enumeration value="Application Integrator"/>
                    <xsd:enumeration value="Barcode Accelerator"/>
                    <xsd:enumeration value="BizManager"/>
                    <xsd:enumeration value="Catalogue"/>
                    <xsd:enumeration value="Chargeback Avoidance"/>
                    <xsd:enumeration value="Cleo Lexicom"/>
                    <xsd:enumeration value="Community Management (Expert On-Boarding)"/>
                    <xsd:enumeration value="Connectivity Options (AS2, FTPS, etc.)"/>
                    <xsd:enumeration value="Compliance Link"/>
                    <xsd:enumeration value="Custom - Active Payments"/>
                    <xsd:enumeration value="Data Centers"/>
                    <xsd:enumeration value="Deduction Management"/>
                    <xsd:enumeration value="Desktop EDI"/>
                    <xsd:enumeration value="EBICS Gateway"/>
                    <xsd:enumeration value="Edisoft"/>
                    <xsd:enumeration value="Enterprise Gateway"/>
                    <xsd:enumeration value="Fax Accelerator"/>
                    <xsd:enumeration value="Fax to EDI"/>
                    <xsd:enumeration value="Intelligent Web Forms"/>
                    <xsd:enumeration value="Legacy Products"/>
                    <xsd:enumeration value="Legacy - EDI*Express"/>
                    <xsd:enumeration value="Legacy - Information Exchange"/>
                    <xsd:enumeration value="Legacy - Tradanet"/>
                    <xsd:enumeration value="Managed Services"/>
                    <xsd:enumeration value="MFT"/>
                    <xsd:enumeration value="ONEStack"/>
                    <xsd:enumeration value="PCI Compliance"/>
                    <xsd:enumeration value="PMDM"/>
                    <xsd:enumeration value="RollStream"/>
                    <xsd:enumeration value="RosettaNet"/>
                    <xsd:enumeration value="Service Bureau"/>
                    <xsd:enumeration value="Shared Messaging Gateway"/>
                    <xsd:enumeration value="SWIFT Service Bureau"/>
                    <xsd:enumeration value="TeamBook"/>
                    <xsd:enumeration value="Trading Grid (Platform)"/>
                    <xsd:enumeration value="Trading Grid for Dynamics AX"/>
                    <xsd:enumeration value="Trading Grid for Excel"/>
                    <xsd:enumeration value="Trading Grid Messaging Service"/>
                    <xsd:enumeration value="Trading Grid Online"/>
                    <xsd:enumeration value="TrustedLink Enterprise"/>
                    <xsd:enumeration value="TrustedLink System i"/>
                    <xsd:enumeration value="TrustedLink Windows"/>
                    <xsd:enumeration value="TrustedLink"/>
                    <xsd:enumeration value="Vendor Portal"/>
                    <xsd:enumeration value="VL Trader"/>
                    <xsd:enumeration value="All"/>
                  </xsd:restriction>
                </xsd:simpleType>
              </xsd:element>
            </xsd:sequence>
          </xsd:extension>
        </xsd:complexContent>
      </xsd:complexType>
    </xsd:element>
    <xsd:element name="Industry" ma:index="5" nillable="true" ma:displayName="Industry" ma:description="Industry associated to a product or customer" ma:internalName="Industry">
      <xsd:complexType>
        <xsd:complexContent>
          <xsd:extension base="dms:MultiChoice">
            <xsd:sequence>
              <xsd:element name="Value" maxOccurs="unbounded" minOccurs="0" nillable="true">
                <xsd:simpleType>
                  <xsd:restriction base="dms:Choice">
                    <xsd:enumeration value="Apparel"/>
                    <xsd:enumeration value="Automotive"/>
                    <xsd:enumeration value="Consumer Products"/>
                    <xsd:enumeration value="Education"/>
                    <xsd:enumeration value="Energy"/>
                    <xsd:enumeration value="Entertainment"/>
                    <xsd:enumeration value="Financial Services"/>
                    <xsd:enumeration value="Government"/>
                    <xsd:enumeration value="Healthcare"/>
                    <xsd:enumeration value="High Tech"/>
                    <xsd:enumeration value="Logistics"/>
                    <xsd:enumeration value="Manufacturing"/>
                    <xsd:enumeration value="Pharmaceuticals"/>
                    <xsd:enumeration value="Reseller"/>
                    <xsd:enumeration value="Retail"/>
                    <xsd:enumeration value="Services"/>
                    <xsd:enumeration value="SVCS (Services)"/>
                    <xsd:enumeration value="Steel"/>
                  </xsd:restriction>
                </xsd:simpleType>
              </xsd:element>
            </xsd:sequence>
          </xsd:extension>
        </xsd:complexContent>
      </xsd:complexType>
    </xsd:element>
    <xsd:element name="Solution" ma:index="6" nillable="true" ma:displayName="Solution" ma:internalName="Solution">
      <xsd:complexType>
        <xsd:complexContent>
          <xsd:extension base="dms:MultiChoice">
            <xsd:sequence>
              <xsd:element name="Value" maxOccurs="unbounded" minOccurs="0" nillable="true">
                <xsd:simpleType>
                  <xsd:restriction base="dms:Choice">
                    <xsd:enumeration value="Automate Warehouse Receiving"/>
                    <xsd:enumeration value="B2B Consolidation"/>
                    <xsd:enumeration value="Cost Savings"/>
                    <xsd:enumeration value="Customer Centric Supply Chain"/>
                    <xsd:enumeration value="Divestitures"/>
                    <xsd:enumeration value="Electronic Invoicing"/>
                    <xsd:enumeration value="ERP Integration"/>
                    <xsd:enumeration value="Gain Supply Chain Visibility"/>
                    <xsd:enumeration value="Green-Sustainable Supply Chain"/>
                    <xsd:enumeration value="International Expansion"/>
                    <xsd:enumeration value="Manage Payments and Cash Flow"/>
                    <xsd:enumeration value="Modernization"/>
                    <xsd:enumeration value="Partner Information Management"/>
                    <xsd:enumeration value="Rapid Growth"/>
                    <xsd:enumeration value="Registration"/>
                    <xsd:enumeration value="Risk Management"/>
                    <xsd:enumeration value="Service Providers"/>
                    <xsd:enumeration value="Telecom E-Invoicing"/>
                    <xsd:enumeration value="Track Service Parts"/>
                    <xsd:enumeration value="All"/>
                  </xsd:restriction>
                </xsd:simpleType>
              </xsd:element>
            </xsd:sequence>
          </xsd:extension>
        </xsd:complexContent>
      </xsd:complexType>
    </xsd:element>
    <xsd:element name="Offering_x0020_Type" ma:index="8" nillable="true" ma:displayName="Offering Type" ma:internalName="Offering_x0020_Type">
      <xsd:complexType>
        <xsd:complexContent>
          <xsd:extension base="dms:MultiChoice">
            <xsd:sequence>
              <xsd:element name="Value" maxOccurs="unbounded" minOccurs="0" nillable="true">
                <xsd:simpleType>
                  <xsd:restriction base="dms:Choice">
                    <xsd:enumeration value="Industry"/>
                    <xsd:enumeration value="Infrastructure Initiatives"/>
                    <xsd:enumeration value="Product"/>
                    <xsd:enumeration value="Professional Service"/>
                    <xsd:enumeration value="Solution"/>
                    <xsd:enumeration value="All"/>
                  </xsd:restriction>
                </xsd:simpleType>
              </xsd:element>
            </xsd:sequence>
          </xsd:extension>
        </xsd:complexContent>
      </xsd:complexType>
    </xsd:element>
    <xsd:element name="Status" ma:index="11" nillable="true" ma:displayName="Status" ma:default="Final" ma:format="Dropdown" ma:internalName="Status">
      <xsd:simpleType>
        <xsd:restriction base="dms:Choice">
          <xsd:enumeration value="Draft"/>
          <xsd:enumeration value="Final"/>
          <xsd:enumeration value="Archive"/>
        </xsd:restriction>
      </xsd:simpleType>
    </xsd:element>
    <xsd:element name="Event_x0020_Name" ma:index="13" nillable="true" ma:displayName="Event Name" ma:list="{25bc35e9-b267-4403-b0b4-04e68c752780}" ma:internalName="Event_x0020_Name" ma:showField="Title">
      <xsd:simpleType>
        <xsd:restriction base="dms:Lookup"/>
      </xsd:simpleType>
    </xsd:element>
    <xsd:element name="Event_x0020_Date" ma:index="14" nillable="true" ma:displayName="Event Date" ma:list="{3133784f-b70d-4883-851b-062367c16202}" ma:internalName="Event_x0020_Date" ma:showField="Title">
      <xsd:simpleType>
        <xsd:restriction base="dms:Lookup"/>
      </xsd:simpleType>
    </xsd:element>
    <xsd:element name="Document_x0020_URL" ma:index="16" nillable="true" ma:displayName="Document URL" ma:internalName="Document_x0020_URL">
      <xsd:simpleType>
        <xsd:restriction base="dms:Text">
          <xsd:maxLength value="255"/>
        </xsd:restriction>
      </xsd:simpleType>
    </xsd:element>
    <xsd:element name="Technical_x0020_Area" ma:index="25" nillable="true" ma:displayName="Technical Area" ma:description="This field applies to Managed Services document ONLY" ma:format="Dropdown" ma:internalName="Technical_x0020_Area">
      <xsd:simpleType>
        <xsd:restriction base="dms:Choice">
          <xsd:enumeration value="Active Documents"/>
          <xsd:enumeration value="Rosettanet"/>
          <xsd:enumeration value="SAP"/>
          <xsd:enumeration value="SLM"/>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oduct xmlns="c1fce315-3ff6-4bb3-b937-7b97def55c95">
      <Value>Community Management (Expert On-Boarding)</Value>
    </Product>
    <Region xmlns="631e412f-a03f-4ef9-8e71-dd43388f6e4f"/>
    <Language xmlns="http://schemas.microsoft.com/sharepoint/v3">English</Language>
    <Offering_x0020_Type xmlns="c1fce315-3ff6-4bb3-b937-7b97def55c95"/>
    <Infrastructure_x0020_Initiatives xmlns="631e412f-a03f-4ef9-8e71-dd43388f6e4f"/>
    <Document_x0020_URL xmlns="c1fce315-3ff6-4bb3-b937-7b97def55c95">http://sharepoint.gxs.com/Offerings/Documents/OT%20Expert%20Onboarding%20-%20VAN%20Migrations.pptx</Document_x0020_URL>
    <Customer_x0020_HQ_x0020_Locatio xmlns="631e412f-a03f-4ef9-8e71-dd43388f6e4f" xsi:nil="true"/>
    <Document_x0020_Type xmlns="631e412f-a03f-4ef9-8e71-dd43388f6e4f">Presentation</Document_x0020_Type>
    <Technical_x0020_Area xmlns="c1fce315-3ff6-4bb3-b937-7b97def55c95" xsi:nil="true"/>
    <Event_x0020_Name xmlns="c1fce315-3ff6-4bb3-b937-7b97def55c95" xsi:nil="true"/>
    <Solution xmlns="c1fce315-3ff6-4bb3-b937-7b97def55c95"/>
    <Audience1 xmlns="631e412f-a03f-4ef9-8e71-dd43388f6e4f">External</Audience1>
    <Status xmlns="c1fce315-3ff6-4bb3-b937-7b97def55c95">Final</Status>
    <Industry xmlns="c1fce315-3ff6-4bb3-b937-7b97def55c95"/>
    <Event_x0020_Date xmlns="c1fce315-3ff6-4bb3-b937-7b97def55c9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F13296-5F47-4119-B21D-3DA08E3C44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31e412f-a03f-4ef9-8e71-dd43388f6e4f"/>
    <ds:schemaRef ds:uri="c1fce315-3ff6-4bb3-b937-7b97def55c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03D594-7346-4992-B1FD-0437C5999D3D}">
  <ds:schemaRefs>
    <ds:schemaRef ds:uri="http://www.w3.org/XML/1998/namespace"/>
    <ds:schemaRef ds:uri="http://schemas.microsoft.com/office/2006/documentManagement/types"/>
    <ds:schemaRef ds:uri="http://schemas.microsoft.com/sharepoint/v3"/>
    <ds:schemaRef ds:uri="http://purl.org/dc/dcmitype/"/>
    <ds:schemaRef ds:uri="http://purl.org/dc/elements/1.1/"/>
    <ds:schemaRef ds:uri="http://schemas.openxmlformats.org/package/2006/metadata/core-properties"/>
    <ds:schemaRef ds:uri="631e412f-a03f-4ef9-8e71-dd43388f6e4f"/>
    <ds:schemaRef ds:uri="http://schemas.microsoft.com/office/2006/metadata/properties"/>
    <ds:schemaRef ds:uri="http://schemas.microsoft.com/office/infopath/2007/PartnerControls"/>
    <ds:schemaRef ds:uri="c1fce315-3ff6-4bb3-b937-7b97def55c95"/>
    <ds:schemaRef ds:uri="http://purl.org/dc/terms/"/>
  </ds:schemaRefs>
</ds:datastoreItem>
</file>

<file path=customXml/itemProps3.xml><?xml version="1.0" encoding="utf-8"?>
<ds:datastoreItem xmlns:ds="http://schemas.openxmlformats.org/officeDocument/2006/customXml" ds:itemID="{55F96C99-DCB3-412C-B593-2BDA59B4C2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11947</TotalTime>
  <Words>2009</Words>
  <Application>Microsoft Office PowerPoint</Application>
  <PresentationFormat>On-screen Show (4:3)</PresentationFormat>
  <Paragraphs>422</Paragraphs>
  <Slides>41</Slides>
  <Notes>10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OT Template 2014</vt:lpstr>
      <vt:lpstr>PowerPoint Presentation</vt:lpstr>
      <vt:lpstr>            Extended Attribute Image Initiative  October, 2015 </vt:lpstr>
      <vt:lpstr>Agenda</vt:lpstr>
      <vt:lpstr>Introductions</vt:lpstr>
      <vt:lpstr>Belk</vt:lpstr>
      <vt:lpstr>Belk – Where We Are </vt:lpstr>
      <vt:lpstr>Belk’s Expectations</vt:lpstr>
      <vt:lpstr>“Connecting with her, wherever she is” </vt:lpstr>
      <vt:lpstr>PowerPoint Presentation</vt:lpstr>
      <vt:lpstr>Impacts of Attributing</vt:lpstr>
      <vt:lpstr>Benefits: Populating Attributes GXS</vt:lpstr>
      <vt:lpstr>PO vs. Sales Attributes</vt:lpstr>
      <vt:lpstr>Additional Images Drive Sales</vt:lpstr>
      <vt:lpstr>Content Supports Tax &amp; Legal Requirements</vt:lpstr>
      <vt:lpstr>Preparing to Load Items into GXS</vt:lpstr>
      <vt:lpstr>GS1 US Retailer Attribute Requirements Matrix</vt:lpstr>
      <vt:lpstr>GS1 Extended Attributes</vt:lpstr>
      <vt:lpstr>PowerPoint Presentation</vt:lpstr>
      <vt:lpstr>PowerPoint Presentation</vt:lpstr>
      <vt:lpstr> OpenText/GXS Active Catalogue</vt:lpstr>
      <vt:lpstr>OpenText/GXS Active Catalogue</vt:lpstr>
      <vt:lpstr>Preparing to Load Attributes</vt:lpstr>
      <vt:lpstr>How Vendors Use the GXS Catalogue</vt:lpstr>
      <vt:lpstr>Uploading Attributes via the Web </vt:lpstr>
      <vt:lpstr>Uploading Attributes via a CSV File</vt:lpstr>
      <vt:lpstr>Uploading Attributes via a CSV File</vt:lpstr>
      <vt:lpstr>Uploading Attributes via an 832</vt:lpstr>
      <vt:lpstr>PowerPoint Presentation</vt:lpstr>
      <vt:lpstr>Image and Content Requirements</vt:lpstr>
      <vt:lpstr>Image and Attribute Updates</vt:lpstr>
      <vt:lpstr>Image and Attribute Updates</vt:lpstr>
      <vt:lpstr>Image &amp; Sample Standards</vt:lpstr>
      <vt:lpstr>PowerPoint Presentation</vt:lpstr>
      <vt:lpstr>Item Requirements - General</vt:lpstr>
      <vt:lpstr>Item Requirements – UPC Usage</vt:lpstr>
      <vt:lpstr>Item Requirements – NRF Codes</vt:lpstr>
      <vt:lpstr>Item Requirements – Prepack / EA</vt:lpstr>
      <vt:lpstr>Granting Access to Belk</vt:lpstr>
      <vt:lpstr>Online Informational Resources</vt:lpstr>
      <vt:lpstr>PowerPoint Presentation</vt:lpstr>
      <vt:lpstr> Q &amp; A Session</vt:lpstr>
    </vt:vector>
  </TitlesOfParts>
  <Company>GXS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 Expert Onboarding - VAN Migrations</dc:title>
  <dc:creator>Singh, Aashna (GXS)</dc:creator>
  <cp:lastModifiedBy>Divjak, Jake (GXS)</cp:lastModifiedBy>
  <cp:revision>235</cp:revision>
  <dcterms:created xsi:type="dcterms:W3CDTF">2014-04-21T19:12:21Z</dcterms:created>
  <dcterms:modified xsi:type="dcterms:W3CDTF">2015-10-20T17:44:40Z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0x01010059D71FF81886414F9FD4C95AFEA673C0</vt:lpwstr>
  </property>
  <property fmtid="{D5CDD505-2E9C-101B-9397-08002B2CF9AE}" pid="3" name="WorkflowCreationPath">
    <vt:lpwstr>7c447c6c-317d-41de-b80b-af7bb9dde7d4,3;7c447c6c-317d-41de-b80b-af7bb9dde7d4,5;7c447c6c-317d-41de-b80b-af7bb9dde7d4,7;7c447c6c-317d-41de-b80b-af7bb9dde7d4,9;</vt:lpwstr>
  </property>
</Properties>
</file>